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76" r:id="rId5"/>
    <p:sldId id="257" r:id="rId6"/>
    <p:sldId id="282" r:id="rId7"/>
    <p:sldId id="292" r:id="rId8"/>
    <p:sldId id="291" r:id="rId9"/>
    <p:sldId id="290" r:id="rId10"/>
    <p:sldId id="283" r:id="rId11"/>
    <p:sldId id="284" r:id="rId12"/>
    <p:sldId id="285" r:id="rId13"/>
    <p:sldId id="286" r:id="rId14"/>
    <p:sldId id="277" r:id="rId15"/>
    <p:sldId id="278" r:id="rId16"/>
    <p:sldId id="294" r:id="rId17"/>
    <p:sldId id="258" r:id="rId18"/>
    <p:sldId id="260" r:id="rId19"/>
    <p:sldId id="262" r:id="rId20"/>
    <p:sldId id="264" r:id="rId21"/>
    <p:sldId id="281" r:id="rId22"/>
    <p:sldId id="289" r:id="rId23"/>
    <p:sldId id="266" r:id="rId24"/>
    <p:sldId id="296" r:id="rId25"/>
    <p:sldId id="297" r:id="rId26"/>
    <p:sldId id="268" r:id="rId27"/>
    <p:sldId id="295" r:id="rId28"/>
    <p:sldId id="270" r:id="rId29"/>
    <p:sldId id="273" r:id="rId30"/>
    <p:sldId id="274" r:id="rId31"/>
    <p:sldId id="279" r:id="rId32"/>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7589" y="7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Ryan Powell" userId="ec1a1e78-60f9-48ac-9821-7a5c6994b5e4" providerId="ADAL" clId="{8682C8B8-4D64-411F-802F-898BA0E7FC3F}"/>
    <pc:docChg chg="custSel modSld">
      <pc:chgData name="Michael Ryan Powell" userId="ec1a1e78-60f9-48ac-9821-7a5c6994b5e4" providerId="ADAL" clId="{8682C8B8-4D64-411F-802F-898BA0E7FC3F}" dt="2023-10-11T17:55:28.571" v="12" actId="20577"/>
      <pc:docMkLst>
        <pc:docMk/>
      </pc:docMkLst>
      <pc:sldChg chg="modSp mod replTag delTag">
        <pc:chgData name="Michael Ryan Powell" userId="ec1a1e78-60f9-48ac-9821-7a5c6994b5e4" providerId="ADAL" clId="{8682C8B8-4D64-411F-802F-898BA0E7FC3F}" dt="2023-10-11T17:55:28.571" v="12" actId="20577"/>
        <pc:sldMkLst>
          <pc:docMk/>
          <pc:sldMk cId="1561330468" sldId="257"/>
        </pc:sldMkLst>
        <pc:spChg chg="mod">
          <ac:chgData name="Michael Ryan Powell" userId="ec1a1e78-60f9-48ac-9821-7a5c6994b5e4" providerId="ADAL" clId="{8682C8B8-4D64-411F-802F-898BA0E7FC3F}" dt="2023-10-11T17:55:28.571" v="12" actId="20577"/>
          <ac:spMkLst>
            <pc:docMk/>
            <pc:sldMk cId="1561330468" sldId="257"/>
            <ac:spMk id="3" creationId="{00000000-0000-0000-0000-000000000000}"/>
          </ac:spMkLst>
        </pc:spChg>
      </pc:sldChg>
      <pc:sldChg chg="replTag delTag">
        <pc:chgData name="Michael Ryan Powell" userId="ec1a1e78-60f9-48ac-9821-7a5c6994b5e4" providerId="ADAL" clId="{8682C8B8-4D64-411F-802F-898BA0E7FC3F}" dt="2023-10-11T17:55:21.918" v="1"/>
        <pc:sldMkLst>
          <pc:docMk/>
          <pc:sldMk cId="593242532"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74F8FD5-1FA8-4FF2-AAF0-954FB3209C63}" type="datetimeFigureOut">
              <a:rPr lang="en-US" smtClean="0"/>
              <a:t>10/12/2023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EDC2DC9-6295-4971-8F83-6FEB0DF42247}" type="slidenum">
              <a:rPr lang="en-US" smtClean="0"/>
              <a:t>‹#›</a:t>
            </a:fld>
            <a:endParaRPr lang="en-US" dirty="0"/>
          </a:p>
        </p:txBody>
      </p:sp>
    </p:spTree>
    <p:extLst>
      <p:ext uri="{BB962C8B-B14F-4D97-AF65-F5344CB8AC3E}">
        <p14:creationId xmlns:p14="http://schemas.microsoft.com/office/powerpoint/2010/main" val="247677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DC2DC9-6295-4971-8F83-6FEB0DF42247}" type="slidenum">
              <a:rPr lang="en-US" smtClean="0"/>
              <a:t>1</a:t>
            </a:fld>
            <a:endParaRPr lang="en-US" dirty="0"/>
          </a:p>
        </p:txBody>
      </p:sp>
    </p:spTree>
    <p:extLst>
      <p:ext uri="{BB962C8B-B14F-4D97-AF65-F5344CB8AC3E}">
        <p14:creationId xmlns:p14="http://schemas.microsoft.com/office/powerpoint/2010/main" val="370889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10</a:t>
            </a:fld>
            <a:endParaRPr lang="en-US" dirty="0"/>
          </a:p>
        </p:txBody>
      </p:sp>
    </p:spTree>
    <p:extLst>
      <p:ext uri="{BB962C8B-B14F-4D97-AF65-F5344CB8AC3E}">
        <p14:creationId xmlns:p14="http://schemas.microsoft.com/office/powerpoint/2010/main" val="2053641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11</a:t>
            </a:fld>
            <a:endParaRPr lang="en-US" dirty="0"/>
          </a:p>
        </p:txBody>
      </p:sp>
    </p:spTree>
    <p:extLst>
      <p:ext uri="{BB962C8B-B14F-4D97-AF65-F5344CB8AC3E}">
        <p14:creationId xmlns:p14="http://schemas.microsoft.com/office/powerpoint/2010/main" val="199729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12</a:t>
            </a:fld>
            <a:endParaRPr lang="en-US" dirty="0"/>
          </a:p>
        </p:txBody>
      </p:sp>
    </p:spTree>
    <p:extLst>
      <p:ext uri="{BB962C8B-B14F-4D97-AF65-F5344CB8AC3E}">
        <p14:creationId xmlns:p14="http://schemas.microsoft.com/office/powerpoint/2010/main" val="3390881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13</a:t>
            </a:fld>
            <a:endParaRPr lang="en-US" dirty="0"/>
          </a:p>
        </p:txBody>
      </p:sp>
    </p:spTree>
    <p:extLst>
      <p:ext uri="{BB962C8B-B14F-4D97-AF65-F5344CB8AC3E}">
        <p14:creationId xmlns:p14="http://schemas.microsoft.com/office/powerpoint/2010/main" val="2540563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14</a:t>
            </a:fld>
            <a:endParaRPr lang="en-US" dirty="0"/>
          </a:p>
        </p:txBody>
      </p:sp>
    </p:spTree>
    <p:extLst>
      <p:ext uri="{BB962C8B-B14F-4D97-AF65-F5344CB8AC3E}">
        <p14:creationId xmlns:p14="http://schemas.microsoft.com/office/powerpoint/2010/main" val="1919092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15</a:t>
            </a:fld>
            <a:endParaRPr lang="en-US" dirty="0"/>
          </a:p>
        </p:txBody>
      </p:sp>
    </p:spTree>
    <p:extLst>
      <p:ext uri="{BB962C8B-B14F-4D97-AF65-F5344CB8AC3E}">
        <p14:creationId xmlns:p14="http://schemas.microsoft.com/office/powerpoint/2010/main" val="3449210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16</a:t>
            </a:fld>
            <a:endParaRPr lang="en-US" dirty="0"/>
          </a:p>
        </p:txBody>
      </p:sp>
    </p:spTree>
    <p:extLst>
      <p:ext uri="{BB962C8B-B14F-4D97-AF65-F5344CB8AC3E}">
        <p14:creationId xmlns:p14="http://schemas.microsoft.com/office/powerpoint/2010/main" val="3079112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17</a:t>
            </a:fld>
            <a:endParaRPr lang="en-US" dirty="0"/>
          </a:p>
        </p:txBody>
      </p:sp>
    </p:spTree>
    <p:extLst>
      <p:ext uri="{BB962C8B-B14F-4D97-AF65-F5344CB8AC3E}">
        <p14:creationId xmlns:p14="http://schemas.microsoft.com/office/powerpoint/2010/main" val="4072633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18</a:t>
            </a:fld>
            <a:endParaRPr lang="en-US" dirty="0"/>
          </a:p>
        </p:txBody>
      </p:sp>
    </p:spTree>
    <p:extLst>
      <p:ext uri="{BB962C8B-B14F-4D97-AF65-F5344CB8AC3E}">
        <p14:creationId xmlns:p14="http://schemas.microsoft.com/office/powerpoint/2010/main" val="1264699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19</a:t>
            </a:fld>
            <a:endParaRPr lang="en-US" dirty="0"/>
          </a:p>
        </p:txBody>
      </p:sp>
    </p:spTree>
    <p:extLst>
      <p:ext uri="{BB962C8B-B14F-4D97-AF65-F5344CB8AC3E}">
        <p14:creationId xmlns:p14="http://schemas.microsoft.com/office/powerpoint/2010/main" val="31498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2</a:t>
            </a:fld>
            <a:endParaRPr lang="en-US" dirty="0"/>
          </a:p>
        </p:txBody>
      </p:sp>
    </p:spTree>
    <p:extLst>
      <p:ext uri="{BB962C8B-B14F-4D97-AF65-F5344CB8AC3E}">
        <p14:creationId xmlns:p14="http://schemas.microsoft.com/office/powerpoint/2010/main" val="1080313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20</a:t>
            </a:fld>
            <a:endParaRPr lang="en-US" dirty="0"/>
          </a:p>
        </p:txBody>
      </p:sp>
    </p:spTree>
    <p:extLst>
      <p:ext uri="{BB962C8B-B14F-4D97-AF65-F5344CB8AC3E}">
        <p14:creationId xmlns:p14="http://schemas.microsoft.com/office/powerpoint/2010/main" val="611597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21</a:t>
            </a:fld>
            <a:endParaRPr lang="en-US" dirty="0"/>
          </a:p>
        </p:txBody>
      </p:sp>
    </p:spTree>
    <p:extLst>
      <p:ext uri="{BB962C8B-B14F-4D97-AF65-F5344CB8AC3E}">
        <p14:creationId xmlns:p14="http://schemas.microsoft.com/office/powerpoint/2010/main" val="340170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22</a:t>
            </a:fld>
            <a:endParaRPr lang="en-US" dirty="0"/>
          </a:p>
        </p:txBody>
      </p:sp>
    </p:spTree>
    <p:extLst>
      <p:ext uri="{BB962C8B-B14F-4D97-AF65-F5344CB8AC3E}">
        <p14:creationId xmlns:p14="http://schemas.microsoft.com/office/powerpoint/2010/main" val="2472913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23</a:t>
            </a:fld>
            <a:endParaRPr lang="en-US" dirty="0"/>
          </a:p>
        </p:txBody>
      </p:sp>
    </p:spTree>
    <p:extLst>
      <p:ext uri="{BB962C8B-B14F-4D97-AF65-F5344CB8AC3E}">
        <p14:creationId xmlns:p14="http://schemas.microsoft.com/office/powerpoint/2010/main" val="1941194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DC2DC9-6295-4971-8F83-6FEB0DF42247}" type="slidenum">
              <a:rPr lang="en-US" smtClean="0"/>
              <a:t>24</a:t>
            </a:fld>
            <a:endParaRPr lang="en-US" dirty="0"/>
          </a:p>
        </p:txBody>
      </p:sp>
    </p:spTree>
    <p:extLst>
      <p:ext uri="{BB962C8B-B14F-4D97-AF65-F5344CB8AC3E}">
        <p14:creationId xmlns:p14="http://schemas.microsoft.com/office/powerpoint/2010/main" val="2037957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25</a:t>
            </a:fld>
            <a:endParaRPr lang="en-US" dirty="0"/>
          </a:p>
        </p:txBody>
      </p:sp>
    </p:spTree>
    <p:extLst>
      <p:ext uri="{BB962C8B-B14F-4D97-AF65-F5344CB8AC3E}">
        <p14:creationId xmlns:p14="http://schemas.microsoft.com/office/powerpoint/2010/main" val="2976953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26</a:t>
            </a:fld>
            <a:endParaRPr lang="en-US" dirty="0"/>
          </a:p>
        </p:txBody>
      </p:sp>
    </p:spTree>
    <p:extLst>
      <p:ext uri="{BB962C8B-B14F-4D97-AF65-F5344CB8AC3E}">
        <p14:creationId xmlns:p14="http://schemas.microsoft.com/office/powerpoint/2010/main" val="3030720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27</a:t>
            </a:fld>
            <a:endParaRPr lang="en-US" dirty="0"/>
          </a:p>
        </p:txBody>
      </p:sp>
    </p:spTree>
    <p:extLst>
      <p:ext uri="{BB962C8B-B14F-4D97-AF65-F5344CB8AC3E}">
        <p14:creationId xmlns:p14="http://schemas.microsoft.com/office/powerpoint/2010/main" val="3298806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28</a:t>
            </a:fld>
            <a:endParaRPr lang="en-US" dirty="0"/>
          </a:p>
        </p:txBody>
      </p:sp>
    </p:spTree>
    <p:extLst>
      <p:ext uri="{BB962C8B-B14F-4D97-AF65-F5344CB8AC3E}">
        <p14:creationId xmlns:p14="http://schemas.microsoft.com/office/powerpoint/2010/main" val="308154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Edition is currently adopted</a:t>
            </a:r>
          </a:p>
        </p:txBody>
      </p:sp>
      <p:sp>
        <p:nvSpPr>
          <p:cNvPr id="4" name="Slide Number Placeholder 3"/>
          <p:cNvSpPr>
            <a:spLocks noGrp="1"/>
          </p:cNvSpPr>
          <p:nvPr>
            <p:ph type="sldNum" sz="quarter" idx="5"/>
          </p:nvPr>
        </p:nvSpPr>
        <p:spPr/>
        <p:txBody>
          <a:bodyPr/>
          <a:lstStyle/>
          <a:p>
            <a:fld id="{6EDC2DC9-6295-4971-8F83-6FEB0DF42247}" type="slidenum">
              <a:rPr lang="en-US" smtClean="0"/>
              <a:t>3</a:t>
            </a:fld>
            <a:endParaRPr lang="en-US" dirty="0"/>
          </a:p>
        </p:txBody>
      </p:sp>
    </p:spTree>
    <p:extLst>
      <p:ext uri="{BB962C8B-B14F-4D97-AF65-F5344CB8AC3E}">
        <p14:creationId xmlns:p14="http://schemas.microsoft.com/office/powerpoint/2010/main" val="321313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4</a:t>
            </a:fld>
            <a:endParaRPr lang="en-US" dirty="0"/>
          </a:p>
        </p:txBody>
      </p:sp>
    </p:spTree>
    <p:extLst>
      <p:ext uri="{BB962C8B-B14F-4D97-AF65-F5344CB8AC3E}">
        <p14:creationId xmlns:p14="http://schemas.microsoft.com/office/powerpoint/2010/main" val="219739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5</a:t>
            </a:fld>
            <a:endParaRPr lang="en-US" dirty="0"/>
          </a:p>
        </p:txBody>
      </p:sp>
    </p:spTree>
    <p:extLst>
      <p:ext uri="{BB962C8B-B14F-4D97-AF65-F5344CB8AC3E}">
        <p14:creationId xmlns:p14="http://schemas.microsoft.com/office/powerpoint/2010/main" val="391407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6</a:t>
            </a:fld>
            <a:endParaRPr lang="en-US" dirty="0"/>
          </a:p>
        </p:txBody>
      </p:sp>
    </p:spTree>
    <p:extLst>
      <p:ext uri="{BB962C8B-B14F-4D97-AF65-F5344CB8AC3E}">
        <p14:creationId xmlns:p14="http://schemas.microsoft.com/office/powerpoint/2010/main" val="386754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7</a:t>
            </a:fld>
            <a:endParaRPr lang="en-US" dirty="0"/>
          </a:p>
        </p:txBody>
      </p:sp>
    </p:spTree>
    <p:extLst>
      <p:ext uri="{BB962C8B-B14F-4D97-AF65-F5344CB8AC3E}">
        <p14:creationId xmlns:p14="http://schemas.microsoft.com/office/powerpoint/2010/main" val="15895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8</a:t>
            </a:fld>
            <a:endParaRPr lang="en-US" dirty="0"/>
          </a:p>
        </p:txBody>
      </p:sp>
    </p:spTree>
    <p:extLst>
      <p:ext uri="{BB962C8B-B14F-4D97-AF65-F5344CB8AC3E}">
        <p14:creationId xmlns:p14="http://schemas.microsoft.com/office/powerpoint/2010/main" val="52707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DC2DC9-6295-4971-8F83-6FEB0DF42247}" type="slidenum">
              <a:rPr lang="en-US" smtClean="0"/>
              <a:t>9</a:t>
            </a:fld>
            <a:endParaRPr lang="en-US" dirty="0"/>
          </a:p>
        </p:txBody>
      </p:sp>
    </p:spTree>
    <p:extLst>
      <p:ext uri="{BB962C8B-B14F-4D97-AF65-F5344CB8AC3E}">
        <p14:creationId xmlns:p14="http://schemas.microsoft.com/office/powerpoint/2010/main" val="155776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E6E331-C356-4154-A44C-56F6D4FC74D0}" type="datetimeFigureOut">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53B643-15C9-4962-91F7-43E61DB27038}" type="slidenum">
              <a:rPr lang="en-US" smtClean="0"/>
              <a:t>‹#›</a:t>
            </a:fld>
            <a:endParaRPr lang="en-US" dirty="0"/>
          </a:p>
        </p:txBody>
      </p:sp>
    </p:spTree>
    <p:extLst>
      <p:ext uri="{BB962C8B-B14F-4D97-AF65-F5344CB8AC3E}">
        <p14:creationId xmlns:p14="http://schemas.microsoft.com/office/powerpoint/2010/main" val="289458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6E331-C356-4154-A44C-56F6D4FC74D0}" type="datetimeFigureOut">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53B643-15C9-4962-91F7-43E61DB27038}" type="slidenum">
              <a:rPr lang="en-US" smtClean="0"/>
              <a:t>‹#›</a:t>
            </a:fld>
            <a:endParaRPr lang="en-US" dirty="0"/>
          </a:p>
        </p:txBody>
      </p:sp>
    </p:spTree>
    <p:extLst>
      <p:ext uri="{BB962C8B-B14F-4D97-AF65-F5344CB8AC3E}">
        <p14:creationId xmlns:p14="http://schemas.microsoft.com/office/powerpoint/2010/main" val="92769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6E331-C356-4154-A44C-56F6D4FC74D0}" type="datetimeFigureOut">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53B643-15C9-4962-91F7-43E61DB27038}" type="slidenum">
              <a:rPr lang="en-US" smtClean="0"/>
              <a:t>‹#›</a:t>
            </a:fld>
            <a:endParaRPr lang="en-US" dirty="0"/>
          </a:p>
        </p:txBody>
      </p:sp>
    </p:spTree>
    <p:extLst>
      <p:ext uri="{BB962C8B-B14F-4D97-AF65-F5344CB8AC3E}">
        <p14:creationId xmlns:p14="http://schemas.microsoft.com/office/powerpoint/2010/main" val="2849361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91400" cy="1295400"/>
          </a:xfrm>
        </p:spPr>
        <p:txBody>
          <a:bodyPr/>
          <a:lstStyle/>
          <a:p>
            <a:r>
              <a:rPr lang="en-US"/>
              <a:t>Click to edit Master title style</a:t>
            </a:r>
          </a:p>
        </p:txBody>
      </p:sp>
      <p:sp>
        <p:nvSpPr>
          <p:cNvPr id="3" name="Text Placeholder 2"/>
          <p:cNvSpPr>
            <a:spLocks noGrp="1"/>
          </p:cNvSpPr>
          <p:nvPr>
            <p:ph type="body" sz="half" idx="1"/>
          </p:nvPr>
        </p:nvSpPr>
        <p:spPr>
          <a:xfrm>
            <a:off x="787400" y="15494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29188" y="1549400"/>
            <a:ext cx="3989387" cy="4324350"/>
          </a:xfrm>
        </p:spPr>
        <p:txBody>
          <a:bodyPr/>
          <a:lstStyle/>
          <a:p>
            <a:endParaRPr lang="en-US" dirty="0"/>
          </a:p>
        </p:txBody>
      </p:sp>
      <p:sp>
        <p:nvSpPr>
          <p:cNvPr id="5" name="Slide Number Placeholder 4"/>
          <p:cNvSpPr>
            <a:spLocks noGrp="1"/>
          </p:cNvSpPr>
          <p:nvPr>
            <p:ph type="sldNum" sz="quarter" idx="10"/>
          </p:nvPr>
        </p:nvSpPr>
        <p:spPr>
          <a:xfrm>
            <a:off x="7988300" y="6524625"/>
            <a:ext cx="1143000" cy="304800"/>
          </a:xfrm>
        </p:spPr>
        <p:txBody>
          <a:bodyPr/>
          <a:lstStyle>
            <a:lvl1pPr>
              <a:defRPr/>
            </a:lvl1pPr>
          </a:lstStyle>
          <a:p>
            <a:fld id="{76AD53B4-0BCC-4E97-9817-C3D2D3BD18EF}" type="slidenum">
              <a:rPr lang="en-US" altLang="en-US"/>
              <a:pPr/>
              <a:t>‹#›</a:t>
            </a:fld>
            <a:endParaRPr lang="en-US" altLang="en-US" dirty="0">
              <a:solidFill>
                <a:schemeClr val="bg2"/>
              </a:solidFill>
            </a:endParaRPr>
          </a:p>
        </p:txBody>
      </p:sp>
    </p:spTree>
    <p:extLst>
      <p:ext uri="{BB962C8B-B14F-4D97-AF65-F5344CB8AC3E}">
        <p14:creationId xmlns:p14="http://schemas.microsoft.com/office/powerpoint/2010/main" val="96774397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91400" cy="1295400"/>
          </a:xfrm>
        </p:spPr>
        <p:txBody>
          <a:bodyPr/>
          <a:lstStyle/>
          <a:p>
            <a:r>
              <a:rPr lang="en-US"/>
              <a:t>Click to edit Master title style</a:t>
            </a:r>
          </a:p>
        </p:txBody>
      </p:sp>
      <p:sp>
        <p:nvSpPr>
          <p:cNvPr id="3" name="Text Placeholder 2"/>
          <p:cNvSpPr>
            <a:spLocks noGrp="1"/>
          </p:cNvSpPr>
          <p:nvPr>
            <p:ph type="body" sz="half" idx="1"/>
          </p:nvPr>
        </p:nvSpPr>
        <p:spPr>
          <a:xfrm>
            <a:off x="787400" y="15494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29188" y="1549400"/>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29188" y="3787775"/>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7988300" y="6524625"/>
            <a:ext cx="1143000" cy="304800"/>
          </a:xfrm>
        </p:spPr>
        <p:txBody>
          <a:bodyPr/>
          <a:lstStyle>
            <a:lvl1pPr>
              <a:defRPr/>
            </a:lvl1pPr>
          </a:lstStyle>
          <a:p>
            <a:fld id="{4D446674-535C-4BD9-A912-4EB3B613DC7D}" type="slidenum">
              <a:rPr lang="en-US" altLang="en-US"/>
              <a:pPr/>
              <a:t>‹#›</a:t>
            </a:fld>
            <a:endParaRPr lang="en-US" altLang="en-US" dirty="0">
              <a:solidFill>
                <a:schemeClr val="bg2"/>
              </a:solidFill>
            </a:endParaRPr>
          </a:p>
        </p:txBody>
      </p:sp>
    </p:spTree>
    <p:extLst>
      <p:ext uri="{BB962C8B-B14F-4D97-AF65-F5344CB8AC3E}">
        <p14:creationId xmlns:p14="http://schemas.microsoft.com/office/powerpoint/2010/main" val="292193290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E6E331-C356-4154-A44C-56F6D4FC74D0}" type="datetimeFigureOut">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53B643-15C9-4962-91F7-43E61DB27038}" type="slidenum">
              <a:rPr lang="en-US" smtClean="0"/>
              <a:t>‹#›</a:t>
            </a:fld>
            <a:endParaRPr lang="en-US" dirty="0"/>
          </a:p>
        </p:txBody>
      </p:sp>
    </p:spTree>
    <p:extLst>
      <p:ext uri="{BB962C8B-B14F-4D97-AF65-F5344CB8AC3E}">
        <p14:creationId xmlns:p14="http://schemas.microsoft.com/office/powerpoint/2010/main" val="281131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E6E331-C356-4154-A44C-56F6D4FC74D0}" type="datetimeFigureOut">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53B643-15C9-4962-91F7-43E61DB27038}" type="slidenum">
              <a:rPr lang="en-US" smtClean="0"/>
              <a:t>‹#›</a:t>
            </a:fld>
            <a:endParaRPr lang="en-US" dirty="0"/>
          </a:p>
        </p:txBody>
      </p:sp>
    </p:spTree>
    <p:extLst>
      <p:ext uri="{BB962C8B-B14F-4D97-AF65-F5344CB8AC3E}">
        <p14:creationId xmlns:p14="http://schemas.microsoft.com/office/powerpoint/2010/main" val="419586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E6E331-C356-4154-A44C-56F6D4FC74D0}" type="datetimeFigureOut">
              <a:rPr lang="en-US" smtClean="0"/>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53B643-15C9-4962-91F7-43E61DB27038}" type="slidenum">
              <a:rPr lang="en-US" smtClean="0"/>
              <a:t>‹#›</a:t>
            </a:fld>
            <a:endParaRPr lang="en-US" dirty="0"/>
          </a:p>
        </p:txBody>
      </p:sp>
    </p:spTree>
    <p:extLst>
      <p:ext uri="{BB962C8B-B14F-4D97-AF65-F5344CB8AC3E}">
        <p14:creationId xmlns:p14="http://schemas.microsoft.com/office/powerpoint/2010/main" val="386728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E6E331-C356-4154-A44C-56F6D4FC74D0}" type="datetimeFigureOut">
              <a:rPr lang="en-US" smtClean="0"/>
              <a:t>10/12/2023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53B643-15C9-4962-91F7-43E61DB27038}" type="slidenum">
              <a:rPr lang="en-US" smtClean="0"/>
              <a:t>‹#›</a:t>
            </a:fld>
            <a:endParaRPr lang="en-US" dirty="0"/>
          </a:p>
        </p:txBody>
      </p:sp>
    </p:spTree>
    <p:extLst>
      <p:ext uri="{BB962C8B-B14F-4D97-AF65-F5344CB8AC3E}">
        <p14:creationId xmlns:p14="http://schemas.microsoft.com/office/powerpoint/2010/main" val="116753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E6E331-C356-4154-A44C-56F6D4FC74D0}" type="datetimeFigureOut">
              <a:rPr lang="en-US" smtClean="0"/>
              <a:t>10/12/2023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53B643-15C9-4962-91F7-43E61DB27038}" type="slidenum">
              <a:rPr lang="en-US" smtClean="0"/>
              <a:t>‹#›</a:t>
            </a:fld>
            <a:endParaRPr lang="en-US" dirty="0"/>
          </a:p>
        </p:txBody>
      </p:sp>
    </p:spTree>
    <p:extLst>
      <p:ext uri="{BB962C8B-B14F-4D97-AF65-F5344CB8AC3E}">
        <p14:creationId xmlns:p14="http://schemas.microsoft.com/office/powerpoint/2010/main" val="165788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6E331-C356-4154-A44C-56F6D4FC74D0}" type="datetimeFigureOut">
              <a:rPr lang="en-US" smtClean="0"/>
              <a:t>10/12/2023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53B643-15C9-4962-91F7-43E61DB27038}" type="slidenum">
              <a:rPr lang="en-US" smtClean="0"/>
              <a:t>‹#›</a:t>
            </a:fld>
            <a:endParaRPr lang="en-US" dirty="0"/>
          </a:p>
        </p:txBody>
      </p:sp>
    </p:spTree>
    <p:extLst>
      <p:ext uri="{BB962C8B-B14F-4D97-AF65-F5344CB8AC3E}">
        <p14:creationId xmlns:p14="http://schemas.microsoft.com/office/powerpoint/2010/main" val="153914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E6E331-C356-4154-A44C-56F6D4FC74D0}" type="datetimeFigureOut">
              <a:rPr lang="en-US" smtClean="0"/>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53B643-15C9-4962-91F7-43E61DB27038}" type="slidenum">
              <a:rPr lang="en-US" smtClean="0"/>
              <a:t>‹#›</a:t>
            </a:fld>
            <a:endParaRPr lang="en-US" dirty="0"/>
          </a:p>
        </p:txBody>
      </p:sp>
    </p:spTree>
    <p:extLst>
      <p:ext uri="{BB962C8B-B14F-4D97-AF65-F5344CB8AC3E}">
        <p14:creationId xmlns:p14="http://schemas.microsoft.com/office/powerpoint/2010/main" val="322531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E6E331-C356-4154-A44C-56F6D4FC74D0}" type="datetimeFigureOut">
              <a:rPr lang="en-US" smtClean="0"/>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53B643-15C9-4962-91F7-43E61DB27038}" type="slidenum">
              <a:rPr lang="en-US" smtClean="0"/>
              <a:t>‹#›</a:t>
            </a:fld>
            <a:endParaRPr lang="en-US" dirty="0"/>
          </a:p>
        </p:txBody>
      </p:sp>
    </p:spTree>
    <p:extLst>
      <p:ext uri="{BB962C8B-B14F-4D97-AF65-F5344CB8AC3E}">
        <p14:creationId xmlns:p14="http://schemas.microsoft.com/office/powerpoint/2010/main" val="159084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6E331-C356-4154-A44C-56F6D4FC74D0}" type="datetimeFigureOut">
              <a:rPr lang="en-US" smtClean="0"/>
              <a:t>10/12/2023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3B643-15C9-4962-91F7-43E61DB27038}" type="slidenum">
              <a:rPr lang="en-US" smtClean="0"/>
              <a:t>‹#›</a:t>
            </a:fld>
            <a:endParaRPr lang="en-US" dirty="0"/>
          </a:p>
        </p:txBody>
      </p:sp>
    </p:spTree>
    <p:extLst>
      <p:ext uri="{BB962C8B-B14F-4D97-AF65-F5344CB8AC3E}">
        <p14:creationId xmlns:p14="http://schemas.microsoft.com/office/powerpoint/2010/main" val="147718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20.wmf"/><Relationship Id="rId5" Type="http://schemas.openxmlformats.org/officeDocument/2006/relationships/oleObject" Target="../embeddings/oleObject4.bin"/><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22.wmf"/><Relationship Id="rId5" Type="http://schemas.openxmlformats.org/officeDocument/2006/relationships/oleObject" Target="../embeddings/oleObject5.bin"/><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24.wmf"/><Relationship Id="rId5" Type="http://schemas.openxmlformats.org/officeDocument/2006/relationships/oleObject" Target="../embeddings/oleObject6.bin"/><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hyperlink" Target="https://www.google.com/imgres?imgurl=https://openclipart.org/download/281435/FireExtinguisherPictogramClassD.svg&amp;imgrefurl=https://openclipart.org/tags/fire%20extinguisher&amp;docid=vfs0mOb_PqdQOM&amp;tbnid=MEFONtX1gqIoIM:&amp;vet=10ahUKEwjHro3918DWAhXJ4iYKHZ3TD_o4ZBAzCFsoWTBZ..i&amp;w=853&amp;h=853&amp;bih=637&amp;biw=1280&amp;q=type%20k%20fire%20extinguisher%20graphic&amp;ved=0ahUKEwjHro3918DWAhXJ4iYKHZ3TD_o4ZBAzCFsoWTBZ&amp;iact=mrc&amp;uact=8"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Magnesium" TargetMode="External"/><Relationship Id="rId13" Type="http://schemas.openxmlformats.org/officeDocument/2006/relationships/image" Target="../media/image4.png"/><Relationship Id="rId3" Type="http://schemas.openxmlformats.org/officeDocument/2006/relationships/notesSlide" Target="../notesSlides/notesSlide19.xml"/><Relationship Id="rId7" Type="http://schemas.openxmlformats.org/officeDocument/2006/relationships/hyperlink" Target="https://en.wikipedia.org/wiki/Potassium" TargetMode="External"/><Relationship Id="rId12" Type="http://schemas.openxmlformats.org/officeDocument/2006/relationships/hyperlink" Target="https://en.wikipedia.org/wiki/Graphite"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en.wikipedia.org/wiki/Sodium" TargetMode="External"/><Relationship Id="rId11" Type="http://schemas.openxmlformats.org/officeDocument/2006/relationships/hyperlink" Target="https://en.wikipedia.org/wiki/Zirconium" TargetMode="External"/><Relationship Id="rId5" Type="http://schemas.openxmlformats.org/officeDocument/2006/relationships/hyperlink" Target="https://en.wikipedia.org/wiki/Alkali_metals" TargetMode="External"/><Relationship Id="rId10" Type="http://schemas.openxmlformats.org/officeDocument/2006/relationships/hyperlink" Target="https://en.wikipedia.org/wiki/Aluminum" TargetMode="External"/><Relationship Id="rId4" Type="http://schemas.openxmlformats.org/officeDocument/2006/relationships/hyperlink" Target="https://en.wikipedia.org/wiki/Sodium_chloride" TargetMode="External"/><Relationship Id="rId9" Type="http://schemas.openxmlformats.org/officeDocument/2006/relationships/hyperlink" Target="https://en.wikipedia.org/wiki/Titaniu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hyperlink" Target="mailto:rddukes@esd.uga.edu" TargetMode="External"/><Relationship Id="rId4" Type="http://schemas.openxmlformats.org/officeDocument/2006/relationships/hyperlink" Target="mailto:timothy.lister@uga.edu"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0.xml"/><Relationship Id="rId7" Type="http://schemas.openxmlformats.org/officeDocument/2006/relationships/hyperlink" Target="https://www.google.com/imgres?imgurl=https://openclipart.org/image/2400px/svg_to_png/281436/FireExtinguisherPictogramClassK.png&amp;imgrefurl=https://openclipart.org/detail/281436/fire-extinguisher-pictogram-class-k&amp;docid=I-xUW_LHESKVUM&amp;tbnid=lQNTyKyPHed2oM:&amp;vet=10ahUKEwjEn-H418DWAhXH6iYKHXVNCBgQMwihASgeMB4..i&amp;w=2400&amp;h=2400&amp;bih=637&amp;biw=1280&amp;q=type%20k%20fire%20extinguisher%20graphic&amp;ved=0ahUKEwjEn-H418DWAhXH6iYKHXVNCBgQMwihASgeMB4&amp;iact=mrc&amp;uact=8" TargetMode="External"/><Relationship Id="rId2" Type="http://schemas.openxmlformats.org/officeDocument/2006/relationships/slideLayout" Target="../slideLayouts/slideLayout13.xml"/><Relationship Id="rId1" Type="http://schemas.openxmlformats.org/officeDocument/2006/relationships/tags" Target="../tags/tag2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3.xml"/><Relationship Id="rId7" Type="http://schemas.openxmlformats.org/officeDocument/2006/relationships/oleObject" Target="../embeddings/oleObject7.bin"/><Relationship Id="rId2" Type="http://schemas.openxmlformats.org/officeDocument/2006/relationships/video" Target="file:///\\Ehss_web\HTTP\OSD\FIRESAFE\images\01weeks.jpg" TargetMode="External"/><Relationship Id="rId1" Type="http://schemas.openxmlformats.org/officeDocument/2006/relationships/tags" Target="../tags/tag2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23.xm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27.jpe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5.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hyperlink" Target="mailto:rddukes@esd.uga.edu" TargetMode="External"/><Relationship Id="rId4" Type="http://schemas.openxmlformats.org/officeDocument/2006/relationships/hyperlink" Target="mailto:timothy.lister@uga.ed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5.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hyperlink" Target="https://www.google.com/url?sa=i&amp;rct=j&amp;q=&amp;esrc=s&amp;source=images&amp;cd=&amp;cad=rja&amp;uact=8&amp;ved=0ahUKEwig8d_E3MDWAhUHfiYKHQ3qCB4QjRwIBw&amp;url=https://paleotechnics.wordpress.com/category/fire/&amp;psig=AFQjCNHinO4MS8-eBxfF8sSPaRPuLhshXQ&amp;ust=1506441988343423"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828800"/>
            <a:ext cx="7772400" cy="1981200"/>
          </a:xfrm>
        </p:spPr>
        <p:txBody>
          <a:bodyPr>
            <a:normAutofit/>
          </a:bodyPr>
          <a:lstStyle/>
          <a:p>
            <a:r>
              <a:rPr lang="en-US" altLang="en-US" sz="5400" dirty="0"/>
              <a:t>FIRE SAFETY AND EXTINGUISHER TRAINING</a:t>
            </a:r>
          </a:p>
        </p:txBody>
      </p:sp>
      <p:pic>
        <p:nvPicPr>
          <p:cNvPr id="2056" name="Picture 8" descr="FEXTI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343400"/>
            <a:ext cx="2271713" cy="172561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ttp://l.thumbs.canstockphoto.com/canstock98023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458" y="4626821"/>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http://l.thumbs.canstockphoto.com/canstock1138026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4626821"/>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background with red text&#10;&#10;Description automatically generated">
            <a:extLst>
              <a:ext uri="{FF2B5EF4-FFF2-40B4-BE49-F238E27FC236}">
                <a16:creationId xmlns:a16="http://schemas.microsoft.com/office/drawing/2014/main" id="{4BD82C4F-AFCB-DA5B-E992-ED60B330F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59324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Other Areas of Concern:</a:t>
            </a:r>
          </a:p>
          <a:p>
            <a:r>
              <a:rPr lang="en-US" dirty="0"/>
              <a:t>Gas Shut Off Valves</a:t>
            </a:r>
          </a:p>
          <a:p>
            <a:r>
              <a:rPr lang="en-US" dirty="0"/>
              <a:t>Fire Blankets</a:t>
            </a:r>
          </a:p>
          <a:p>
            <a:r>
              <a:rPr lang="en-US" dirty="0"/>
              <a:t>Flammable Storage Cabinets</a:t>
            </a:r>
          </a:p>
          <a:p>
            <a:r>
              <a:rPr lang="en-US" dirty="0"/>
              <a:t>Post Emergency Numbers</a:t>
            </a:r>
          </a:p>
          <a:p>
            <a:r>
              <a:rPr lang="en-US" dirty="0"/>
              <a:t>Safety Showers</a:t>
            </a:r>
          </a:p>
          <a:p>
            <a:r>
              <a:rPr lang="en-US" dirty="0"/>
              <a:t>First Aid Kits</a:t>
            </a:r>
          </a:p>
          <a:p>
            <a:endParaRPr lang="en-US" dirty="0"/>
          </a:p>
        </p:txBody>
      </p:sp>
      <p:pic>
        <p:nvPicPr>
          <p:cNvPr id="6" name="Picture 5" descr="A black background with red text&#10;&#10;Description automatically generated">
            <a:extLst>
              <a:ext uri="{FF2B5EF4-FFF2-40B4-BE49-F238E27FC236}">
                <a16:creationId xmlns:a16="http://schemas.microsoft.com/office/drawing/2014/main" id="{27B7EC31-D9F3-DD9F-F2B4-39084AD37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286765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1800" dirty="0"/>
          </a:p>
          <a:p>
            <a:pPr marL="0" indent="0">
              <a:buNone/>
            </a:pPr>
            <a:r>
              <a:rPr lang="en-US" sz="1800" dirty="0"/>
              <a:t>Below are the four basic types of fire extinguishers used on campus. Type D extinguishers are also used in some laboratory settings, however, the types listed below are the ones the general University community will encounter:</a:t>
            </a:r>
          </a:p>
          <a:p>
            <a:pPr marL="0" indent="0">
              <a:buNone/>
            </a:pPr>
            <a:r>
              <a:rPr lang="en-US" sz="1800" dirty="0"/>
              <a:t>Type A Extinguisher (water):</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solidFill>
                  <a:srgbClr val="FF00FF"/>
                </a:solidFill>
              </a:rPr>
              <a:t>			</a:t>
            </a:r>
            <a:r>
              <a:rPr lang="en-US" sz="1800" dirty="0"/>
              <a:t>Type BC Extinguisher (CO</a:t>
            </a:r>
            <a:r>
              <a:rPr lang="en-US" sz="1100" dirty="0"/>
              <a:t>2</a:t>
            </a:r>
            <a:r>
              <a:rPr lang="en-US" sz="1800" dirty="0"/>
              <a:t>):</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465134"/>
            <a:ext cx="21050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7" y="292291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black background with red text&#10;&#10;Description automatically generated">
            <a:extLst>
              <a:ext uri="{FF2B5EF4-FFF2-40B4-BE49-F238E27FC236}">
                <a16:creationId xmlns:a16="http://schemas.microsoft.com/office/drawing/2014/main" id="{EEB5162F-7D70-625F-29C0-7DA7DAA52A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18749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1800" dirty="0"/>
          </a:p>
          <a:p>
            <a:pPr marL="0" indent="0">
              <a:buNone/>
            </a:pPr>
            <a:r>
              <a:rPr lang="en-US" sz="1800" dirty="0"/>
              <a:t>Type ABC Extinguisher (dry chemical powder):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t>       </a:t>
            </a:r>
            <a:r>
              <a:rPr lang="en-US" sz="1800" dirty="0">
                <a:solidFill>
                  <a:srgbClr val="FF00FF"/>
                </a:solidFill>
              </a:rPr>
              <a:t>		</a:t>
            </a:r>
            <a:r>
              <a:rPr lang="en-US" sz="1800" dirty="0"/>
              <a:t>Type K Extinguisher </a:t>
            </a:r>
          </a:p>
          <a:p>
            <a:pPr marL="0" indent="0">
              <a:buNone/>
            </a:pPr>
            <a:r>
              <a:rPr lang="en-US" sz="1800" dirty="0">
                <a:solidFill>
                  <a:srgbClr val="FF00FF"/>
                </a:solidFill>
              </a:rPr>
              <a:t>		</a:t>
            </a:r>
            <a:r>
              <a:rPr lang="en-US" sz="1800" dirty="0"/>
              <a:t>      (potassium acetate - wet chemical agent):</a:t>
            </a:r>
          </a:p>
          <a:p>
            <a:pPr marL="0" indent="0">
              <a:buNone/>
            </a:pPr>
            <a:endParaRPr lang="en-US"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483" y="2438400"/>
            <a:ext cx="1891083" cy="183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descr="http://www.uline.com/images/en-US/transparen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143000"/>
            <a:ext cx="17907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247826"/>
            <a:ext cx="1504950" cy="304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black background with red text&#10;&#10;Description automatically generated">
            <a:extLst>
              <a:ext uri="{FF2B5EF4-FFF2-40B4-BE49-F238E27FC236}">
                <a16:creationId xmlns:a16="http://schemas.microsoft.com/office/drawing/2014/main" id="{06D5F6E8-22FA-A2A5-70E1-1F38EF1DBD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80718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43436" y="1600200"/>
            <a:ext cx="5857128" cy="4525963"/>
          </a:xfrm>
        </p:spPr>
      </p:pic>
      <p:pic>
        <p:nvPicPr>
          <p:cNvPr id="6" name="Picture 5" descr="A black background with red text&#10;&#10;Description automatically generated">
            <a:extLst>
              <a:ext uri="{FF2B5EF4-FFF2-40B4-BE49-F238E27FC236}">
                <a16:creationId xmlns:a16="http://schemas.microsoft.com/office/drawing/2014/main" id="{B9085B97-5DB6-06D0-7AC3-B7A8C24AF2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76439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27"/>
          <p:cNvSpPr>
            <a:spLocks noGrp="1" noChangeArrowheads="1"/>
          </p:cNvSpPr>
          <p:nvPr>
            <p:ph type="body" sz="half" idx="1"/>
          </p:nvPr>
        </p:nvSpPr>
        <p:spPr>
          <a:xfrm>
            <a:off x="787400" y="1549400"/>
            <a:ext cx="3989388" cy="4699000"/>
          </a:xfrm>
        </p:spPr>
        <p:txBody>
          <a:bodyPr>
            <a:normAutofit/>
          </a:bodyPr>
          <a:lstStyle/>
          <a:p>
            <a:pPr algn="ctr">
              <a:buFont typeface="Wingdings" pitchFamily="2" charset="2"/>
              <a:buNone/>
            </a:pPr>
            <a:r>
              <a:rPr lang="en-US" altLang="en-US" sz="2400" b="0" dirty="0">
                <a:solidFill>
                  <a:srgbClr val="FF0000"/>
                </a:solidFill>
                <a:latin typeface="Calibri" panose="020F0502020204030204" pitchFamily="34" charset="0"/>
                <a:cs typeface="Times New Roman" charset="0"/>
              </a:rPr>
              <a:t>Types of Extinguishers</a:t>
            </a:r>
          </a:p>
          <a:p>
            <a:pPr algn="ctr">
              <a:buFont typeface="Wingdings" pitchFamily="2" charset="2"/>
              <a:buNone/>
            </a:pPr>
            <a:endParaRPr lang="en-US" altLang="en-US" sz="2400" b="0" dirty="0">
              <a:solidFill>
                <a:srgbClr val="FF0000"/>
              </a:solidFill>
              <a:latin typeface="Calibri" panose="020F0502020204030204" pitchFamily="34" charset="0"/>
              <a:cs typeface="Times New Roman" charset="0"/>
            </a:endParaRPr>
          </a:p>
          <a:p>
            <a:pPr>
              <a:buFont typeface="Wingdings" pitchFamily="2" charset="2"/>
              <a:buNone/>
            </a:pPr>
            <a:r>
              <a:rPr lang="en-US" altLang="en-US" sz="1800" b="0" dirty="0">
                <a:solidFill>
                  <a:srgbClr val="000099"/>
                </a:solidFill>
                <a:latin typeface="Calibri" panose="020F0502020204030204" pitchFamily="34" charset="0"/>
                <a:cs typeface="Times New Roman" charset="0"/>
              </a:rPr>
              <a:t>   </a:t>
            </a:r>
            <a:r>
              <a:rPr lang="en-US" altLang="en-US" sz="1800" u="sng" dirty="0">
                <a:latin typeface="Calibri" panose="020F0502020204030204" pitchFamily="34" charset="0"/>
                <a:cs typeface="Times New Roman" charset="0"/>
              </a:rPr>
              <a:t>Type A Label</a:t>
            </a:r>
          </a:p>
          <a:p>
            <a:pPr>
              <a:buFont typeface="Wingdings" pitchFamily="2" charset="2"/>
              <a:buNone/>
            </a:pPr>
            <a:r>
              <a:rPr lang="en-US" altLang="en-US" sz="1800" b="0" dirty="0">
                <a:latin typeface="Calibri" panose="020F0502020204030204" pitchFamily="34" charset="0"/>
                <a:cs typeface="Times New Roman" charset="0"/>
              </a:rPr>
              <a:t>   Type A label is in a triangle on the extinguisher. This extinguisher is used for ordinary combustibles such as cloth, wood, rubber and many plastics. These types of fires usually leave ashes after they burn. Type A extinguishers for Ashes. </a:t>
            </a:r>
          </a:p>
          <a:p>
            <a:pPr>
              <a:buFont typeface="Wingdings" pitchFamily="2" charset="2"/>
              <a:buNone/>
            </a:pPr>
            <a:endParaRPr lang="en-US" altLang="en-US" sz="1800" b="0" dirty="0">
              <a:solidFill>
                <a:srgbClr val="000099"/>
              </a:solidFill>
              <a:latin typeface="Comic Sans MS" pitchFamily="66" charset="0"/>
              <a:cs typeface="Times New Roman" charset="0"/>
            </a:endParaRPr>
          </a:p>
          <a:p>
            <a:pPr>
              <a:buFont typeface="Wingdings" pitchFamily="2" charset="2"/>
              <a:buNone/>
            </a:pPr>
            <a:r>
              <a:rPr lang="en-US" altLang="en-US" sz="1800" b="0" dirty="0">
                <a:solidFill>
                  <a:srgbClr val="000099"/>
                </a:solidFill>
                <a:latin typeface="Comic Sans MS" pitchFamily="66" charset="0"/>
                <a:cs typeface="Times New Roman" charset="0"/>
              </a:rPr>
              <a:t>  </a:t>
            </a:r>
          </a:p>
          <a:p>
            <a:pPr>
              <a:buFont typeface="Wingdings" pitchFamily="2" charset="2"/>
              <a:buNone/>
            </a:pPr>
            <a:r>
              <a:rPr lang="en-US" altLang="en-US" sz="1800" b="0" dirty="0">
                <a:solidFill>
                  <a:srgbClr val="FF00FF"/>
                </a:solidFill>
                <a:latin typeface="Comic Sans MS" pitchFamily="66" charset="0"/>
                <a:cs typeface="Times New Roman" charset="0"/>
              </a:rPr>
              <a:t>			</a:t>
            </a:r>
            <a:endParaRPr lang="en-US" altLang="en-US" sz="1200" b="0" dirty="0">
              <a:solidFill>
                <a:srgbClr val="FF00FF"/>
              </a:solidFill>
              <a:latin typeface="Comic Sans MS" pitchFamily="66" charset="0"/>
              <a:cs typeface="Times New Roman" charset="0"/>
            </a:endParaRPr>
          </a:p>
          <a:p>
            <a:pPr>
              <a:buFont typeface="Wingdings" pitchFamily="2" charset="2"/>
              <a:buNone/>
            </a:pPr>
            <a:r>
              <a:rPr lang="en-US" altLang="en-US" sz="1200" dirty="0">
                <a:solidFill>
                  <a:srgbClr val="FF00FF"/>
                </a:solidFill>
                <a:latin typeface="Comic Sans MS" pitchFamily="66" charset="0"/>
                <a:cs typeface="Times New Roman" charset="0"/>
              </a:rPr>
              <a:t>		</a:t>
            </a:r>
            <a:r>
              <a:rPr lang="en-US" altLang="en-US" sz="1200" dirty="0">
                <a:solidFill>
                  <a:srgbClr val="000099"/>
                </a:solidFill>
                <a:latin typeface="Comic Sans MS" pitchFamily="66" charset="0"/>
                <a:cs typeface="Times New Roman" charset="0"/>
              </a:rPr>
              <a:t>      </a:t>
            </a:r>
            <a:r>
              <a:rPr lang="en-US" altLang="en-US" sz="1200" dirty="0">
                <a:latin typeface="Calibri" panose="020F0502020204030204" pitchFamily="34" charset="0"/>
                <a:cs typeface="Times New Roman" charset="0"/>
              </a:rPr>
              <a:t>International Symbol</a:t>
            </a:r>
            <a:endParaRPr lang="en-US" altLang="en-US" sz="1800" b="0" dirty="0">
              <a:latin typeface="Calibri" panose="020F0502020204030204" pitchFamily="34" charset="0"/>
              <a:cs typeface="Times New Roman" charset="0"/>
            </a:endParaRPr>
          </a:p>
        </p:txBody>
      </p:sp>
      <p:pic>
        <p:nvPicPr>
          <p:cNvPr id="11268" name="Picture 1028" descr="A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257800"/>
            <a:ext cx="784225" cy="784225"/>
          </a:xfrm>
          <a:prstGeom prst="rect">
            <a:avLst/>
          </a:prstGeom>
          <a:noFill/>
          <a:extLst>
            <a:ext uri="{909E8E84-426E-40DD-AFC4-6F175D3DCCD1}">
              <a14:hiddenFill xmlns:a14="http://schemas.microsoft.com/office/drawing/2010/main">
                <a:solidFill>
                  <a:srgbClr val="FFFFFF"/>
                </a:solidFill>
              </a14:hiddenFill>
            </a:ext>
          </a:extLst>
        </p:spPr>
      </p:pic>
      <p:sp>
        <p:nvSpPr>
          <p:cNvPr id="11270" name="Rectangle 1030"/>
          <p:cNvSpPr>
            <a:spLocks noChangeArrowheads="1"/>
          </p:cNvSpPr>
          <p:nvPr/>
        </p:nvSpPr>
        <p:spPr bwMode="auto">
          <a:xfrm>
            <a:off x="3565525" y="2462213"/>
            <a:ext cx="2012950" cy="1400383"/>
          </a:xfrm>
          <a:prstGeom prst="rect">
            <a:avLst/>
          </a:prstGeom>
          <a:noFill/>
          <a:ln>
            <a:noFill/>
          </a:ln>
          <a:effectLst/>
          <a:extLst>
            <a:ext uri="{909E8E84-426E-40DD-AFC4-6F175D3DCCD1}">
              <a14:hiddenFill xmlns:a14="http://schemas.microsoft.com/office/drawing/2010/main">
                <a:solidFill>
                  <a:srgbClr val="0C2D83"/>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dirty="0"/>
              <a:t>. </a:t>
            </a:r>
            <a:br>
              <a:rPr lang="en-US" altLang="en-US" dirty="0">
                <a:solidFill>
                  <a:srgbClr val="FF00FF"/>
                </a:solidFill>
              </a:rPr>
            </a:br>
            <a:r>
              <a:rPr lang="en-US" altLang="en-US" dirty="0"/>
              <a:t>  </a:t>
            </a:r>
            <a:r>
              <a:rPr lang="en-US" altLang="en-US" sz="4900" dirty="0"/>
              <a:t> </a:t>
            </a:r>
            <a:r>
              <a:rPr lang="en-US" altLang="en-US" dirty="0"/>
              <a:t>           </a:t>
            </a:r>
            <a:r>
              <a:rPr lang="en-US" altLang="en-US" sz="4900" dirty="0"/>
              <a:t> </a:t>
            </a:r>
            <a:r>
              <a:rPr lang="en-US" altLang="en-US" dirty="0"/>
              <a:t>         </a:t>
            </a:r>
          </a:p>
          <a:p>
            <a:endParaRPr lang="en-US" altLang="en-US" dirty="0"/>
          </a:p>
        </p:txBody>
      </p:sp>
      <p:graphicFrame>
        <p:nvGraphicFramePr>
          <p:cNvPr id="11273" name="Object 1033"/>
          <p:cNvGraphicFramePr>
            <a:graphicFrameLocks noGrp="1" noChangeAspect="1"/>
          </p:cNvGraphicFramePr>
          <p:nvPr>
            <p:ph sz="half" idx="2"/>
            <p:extLst>
              <p:ext uri="{D42A27DB-BD31-4B8C-83A1-F6EECF244321}">
                <p14:modId xmlns:p14="http://schemas.microsoft.com/office/powerpoint/2010/main" val="2117997"/>
              </p:ext>
            </p:extLst>
          </p:nvPr>
        </p:nvGraphicFramePr>
        <p:xfrm>
          <a:off x="5878513" y="2795588"/>
          <a:ext cx="2090737" cy="1830387"/>
        </p:xfrm>
        <a:graphic>
          <a:graphicData uri="http://schemas.openxmlformats.org/presentationml/2006/ole">
            <mc:AlternateContent xmlns:mc="http://schemas.openxmlformats.org/markup-compatibility/2006">
              <mc:Choice xmlns:v="urn:schemas-microsoft-com:vml" Requires="v">
                <p:oleObj name="Microsoft ClipArt Gallery" r:id="rId5" imgW="2091240" imgH="1829880" progId="MS_ClipArt_Gallery">
                  <p:embed/>
                </p:oleObj>
              </mc:Choice>
              <mc:Fallback>
                <p:oleObj name="Microsoft ClipArt Gallery" r:id="rId5" imgW="2091240" imgH="1829880" progId="MS_ClipArt_Gallery">
                  <p:embed/>
                  <p:pic>
                    <p:nvPicPr>
                      <p:cNvPr id="11273" name="Object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513" y="2795588"/>
                        <a:ext cx="2090737"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descr="A black background with red text&#10;&#10;Description automatically generated">
            <a:extLst>
              <a:ext uri="{FF2B5EF4-FFF2-40B4-BE49-F238E27FC236}">
                <a16:creationId xmlns:a16="http://schemas.microsoft.com/office/drawing/2014/main" id="{D998646F-599E-E883-1A39-C0CA5E7A59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1239358048"/>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787400" y="1549400"/>
            <a:ext cx="3989388" cy="4546600"/>
          </a:xfrm>
        </p:spPr>
        <p:txBody>
          <a:bodyPr/>
          <a:lstStyle/>
          <a:p>
            <a:pPr algn="ctr">
              <a:lnSpc>
                <a:spcPct val="90000"/>
              </a:lnSpc>
              <a:buFont typeface="Wingdings" pitchFamily="2" charset="2"/>
              <a:buNone/>
            </a:pPr>
            <a:r>
              <a:rPr lang="en-US" altLang="en-US" sz="2400" b="0" dirty="0">
                <a:solidFill>
                  <a:srgbClr val="FF0000"/>
                </a:solidFill>
                <a:latin typeface="Calibri" panose="020F0502020204030204" pitchFamily="34" charset="0"/>
                <a:cs typeface="Times New Roman" charset="0"/>
              </a:rPr>
              <a:t>Types of Extinguishers</a:t>
            </a:r>
          </a:p>
          <a:p>
            <a:pPr algn="ctr">
              <a:lnSpc>
                <a:spcPct val="90000"/>
              </a:lnSpc>
              <a:buFont typeface="Wingdings" pitchFamily="2" charset="2"/>
              <a:buNone/>
            </a:pPr>
            <a:endParaRPr lang="en-US" altLang="en-US" sz="2400" b="0" dirty="0">
              <a:solidFill>
                <a:srgbClr val="FF0000"/>
              </a:solidFill>
              <a:latin typeface="Calibri" panose="020F0502020204030204" pitchFamily="34" charset="0"/>
              <a:cs typeface="Times New Roman" charset="0"/>
            </a:endParaRPr>
          </a:p>
          <a:p>
            <a:pPr>
              <a:lnSpc>
                <a:spcPct val="90000"/>
              </a:lnSpc>
              <a:buFont typeface="Wingdings" pitchFamily="2" charset="2"/>
              <a:buNone/>
            </a:pPr>
            <a:r>
              <a:rPr lang="en-US" altLang="en-US" sz="1800" b="0" dirty="0">
                <a:solidFill>
                  <a:srgbClr val="000099"/>
                </a:solidFill>
                <a:latin typeface="Calibri" panose="020F0502020204030204" pitchFamily="34" charset="0"/>
                <a:cs typeface="Times New Roman" charset="0"/>
              </a:rPr>
              <a:t>   </a:t>
            </a:r>
            <a:r>
              <a:rPr lang="en-US" altLang="en-US" sz="1800" u="sng" dirty="0">
                <a:latin typeface="Calibri" panose="020F0502020204030204" pitchFamily="34" charset="0"/>
                <a:cs typeface="Times New Roman" charset="0"/>
              </a:rPr>
              <a:t>Type B Label</a:t>
            </a:r>
          </a:p>
          <a:p>
            <a:pPr>
              <a:lnSpc>
                <a:spcPct val="90000"/>
              </a:lnSpc>
              <a:buFont typeface="Wingdings" pitchFamily="2" charset="2"/>
              <a:buNone/>
            </a:pPr>
            <a:r>
              <a:rPr lang="en-US" altLang="en-US" sz="1800" b="0" dirty="0">
                <a:latin typeface="Calibri" panose="020F0502020204030204" pitchFamily="34" charset="0"/>
                <a:cs typeface="Times New Roman" charset="0"/>
              </a:rPr>
              <a:t>   Type B label is in a square on the extinguisher. This extinguisher is used for flammable liquid fires such as oil, gasoline, paints, lacquers, grease, and solvents. These substances often come in barrels. Type B extinguishers for Barrels. </a:t>
            </a:r>
          </a:p>
          <a:p>
            <a:pPr>
              <a:lnSpc>
                <a:spcPct val="90000"/>
              </a:lnSpc>
              <a:buFont typeface="Wingdings" pitchFamily="2" charset="2"/>
              <a:buNone/>
            </a:pPr>
            <a:endParaRPr lang="en-US" altLang="en-US" sz="1200" b="0" dirty="0">
              <a:latin typeface="Calibri" panose="020F0502020204030204" pitchFamily="34" charset="0"/>
              <a:cs typeface="Times New Roman" charset="0"/>
            </a:endParaRPr>
          </a:p>
          <a:p>
            <a:pPr>
              <a:lnSpc>
                <a:spcPct val="90000"/>
              </a:lnSpc>
              <a:buFont typeface="Wingdings" pitchFamily="2" charset="2"/>
              <a:buNone/>
            </a:pPr>
            <a:endParaRPr lang="en-US" altLang="en-US" sz="1800" b="0" dirty="0">
              <a:solidFill>
                <a:srgbClr val="000099"/>
              </a:solidFill>
              <a:latin typeface="Comic Sans MS" pitchFamily="66" charset="0"/>
              <a:cs typeface="Times New Roman" charset="0"/>
            </a:endParaRPr>
          </a:p>
          <a:p>
            <a:pPr>
              <a:lnSpc>
                <a:spcPct val="90000"/>
              </a:lnSpc>
              <a:buFont typeface="Wingdings" pitchFamily="2" charset="2"/>
              <a:buNone/>
            </a:pPr>
            <a:r>
              <a:rPr lang="en-US" altLang="en-US" sz="1800" b="0" dirty="0">
                <a:solidFill>
                  <a:srgbClr val="000099"/>
                </a:solidFill>
                <a:latin typeface="Comic Sans MS" pitchFamily="66" charset="0"/>
                <a:cs typeface="Times New Roman" charset="0"/>
              </a:rPr>
              <a:t>  </a:t>
            </a:r>
          </a:p>
          <a:p>
            <a:pPr>
              <a:lnSpc>
                <a:spcPct val="90000"/>
              </a:lnSpc>
              <a:buFont typeface="Wingdings" pitchFamily="2" charset="2"/>
              <a:buNone/>
            </a:pPr>
            <a:endParaRPr lang="en-US" altLang="en-US" sz="1800" b="0" dirty="0">
              <a:solidFill>
                <a:srgbClr val="000099"/>
              </a:solidFill>
              <a:latin typeface="Comic Sans MS" pitchFamily="66" charset="0"/>
              <a:cs typeface="Times New Roman" charset="0"/>
            </a:endParaRPr>
          </a:p>
          <a:p>
            <a:pPr>
              <a:lnSpc>
                <a:spcPct val="90000"/>
              </a:lnSpc>
              <a:buFont typeface="Wingdings" pitchFamily="2" charset="2"/>
              <a:buNone/>
            </a:pPr>
            <a:r>
              <a:rPr lang="en-US" altLang="en-US" sz="1800" dirty="0">
                <a:solidFill>
                  <a:srgbClr val="FF00FF"/>
                </a:solidFill>
                <a:latin typeface="Comic Sans MS" pitchFamily="66" charset="0"/>
                <a:cs typeface="Times New Roman" charset="0"/>
              </a:rPr>
              <a:t>		</a:t>
            </a:r>
            <a:r>
              <a:rPr lang="en-US" altLang="en-US" sz="1800" dirty="0">
                <a:solidFill>
                  <a:srgbClr val="000099"/>
                </a:solidFill>
                <a:latin typeface="Comic Sans MS" pitchFamily="66" charset="0"/>
                <a:cs typeface="Times New Roman" charset="0"/>
              </a:rPr>
              <a:t>     </a:t>
            </a:r>
            <a:r>
              <a:rPr lang="en-US" altLang="en-US" sz="1200" dirty="0">
                <a:latin typeface="Calibri" panose="020F0502020204030204" pitchFamily="34" charset="0"/>
                <a:cs typeface="Times New Roman" charset="0"/>
              </a:rPr>
              <a:t>International Symbol</a:t>
            </a:r>
            <a:endParaRPr lang="en-US" altLang="en-US" sz="1200" b="0" dirty="0">
              <a:solidFill>
                <a:srgbClr val="000099"/>
              </a:solidFill>
              <a:latin typeface="Comic Sans MS" pitchFamily="66" charset="0"/>
              <a:cs typeface="Times New Roman" charset="0"/>
            </a:endParaRPr>
          </a:p>
        </p:txBody>
      </p:sp>
      <p:sp>
        <p:nvSpPr>
          <p:cNvPr id="12294" name="Rectangle 6"/>
          <p:cNvSpPr>
            <a:spLocks noChangeArrowheads="1"/>
          </p:cNvSpPr>
          <p:nvPr/>
        </p:nvSpPr>
        <p:spPr bwMode="auto">
          <a:xfrm>
            <a:off x="3565525" y="2462213"/>
            <a:ext cx="2012950" cy="1400383"/>
          </a:xfrm>
          <a:prstGeom prst="rect">
            <a:avLst/>
          </a:prstGeom>
          <a:noFill/>
          <a:ln>
            <a:noFill/>
          </a:ln>
          <a:effectLst/>
          <a:extLst>
            <a:ext uri="{909E8E84-426E-40DD-AFC4-6F175D3DCCD1}">
              <a14:hiddenFill xmlns:a14="http://schemas.microsoft.com/office/drawing/2010/main">
                <a:solidFill>
                  <a:srgbClr val="0C2D83"/>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dirty="0"/>
              <a:t> </a:t>
            </a:r>
            <a:br>
              <a:rPr lang="en-US" altLang="en-US" dirty="0">
                <a:solidFill>
                  <a:srgbClr val="FF00FF"/>
                </a:solidFill>
              </a:rPr>
            </a:br>
            <a:r>
              <a:rPr lang="en-US" altLang="en-US" dirty="0"/>
              <a:t>  </a:t>
            </a:r>
            <a:r>
              <a:rPr lang="en-US" altLang="en-US" sz="4900" dirty="0"/>
              <a:t> </a:t>
            </a:r>
            <a:r>
              <a:rPr lang="en-US" altLang="en-US" dirty="0"/>
              <a:t>           </a:t>
            </a:r>
            <a:r>
              <a:rPr lang="en-US" altLang="en-US" sz="4900" dirty="0"/>
              <a:t> </a:t>
            </a:r>
            <a:r>
              <a:rPr lang="en-US" altLang="en-US" dirty="0"/>
              <a:t>         </a:t>
            </a:r>
          </a:p>
          <a:p>
            <a:endParaRPr lang="en-US" altLang="en-US" dirty="0"/>
          </a:p>
        </p:txBody>
      </p:sp>
      <p:pic>
        <p:nvPicPr>
          <p:cNvPr id="12295" name="Picture 7" descr="B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105400"/>
            <a:ext cx="782638" cy="796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297" name="Object 9"/>
          <p:cNvGraphicFramePr>
            <a:graphicFrameLocks noGrp="1" noChangeAspect="1"/>
          </p:cNvGraphicFramePr>
          <p:nvPr>
            <p:ph sz="half" idx="2"/>
            <p:extLst>
              <p:ext uri="{D42A27DB-BD31-4B8C-83A1-F6EECF244321}">
                <p14:modId xmlns:p14="http://schemas.microsoft.com/office/powerpoint/2010/main" val="1697754624"/>
              </p:ext>
            </p:extLst>
          </p:nvPr>
        </p:nvGraphicFramePr>
        <p:xfrm>
          <a:off x="6008688" y="2797175"/>
          <a:ext cx="1828800" cy="1828800"/>
        </p:xfrm>
        <a:graphic>
          <a:graphicData uri="http://schemas.openxmlformats.org/presentationml/2006/ole">
            <mc:AlternateContent xmlns:mc="http://schemas.openxmlformats.org/markup-compatibility/2006">
              <mc:Choice xmlns:v="urn:schemas-microsoft-com:vml" Requires="v">
                <p:oleObj name="Clip" r:id="rId5" imgW="1828800" imgH="1828800" progId="MS_ClipArt_Gallery.5">
                  <p:embed/>
                </p:oleObj>
              </mc:Choice>
              <mc:Fallback>
                <p:oleObj name="Clip" r:id="rId5" imgW="1828800" imgH="1828800" progId="MS_ClipArt_Gallery.5">
                  <p:embed/>
                  <p:pic>
                    <p:nvPicPr>
                      <p:cNvPr id="12297"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8688" y="2797175"/>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descr="A black background with red text&#10;&#10;Description automatically generated">
            <a:extLst>
              <a:ext uri="{FF2B5EF4-FFF2-40B4-BE49-F238E27FC236}">
                <a16:creationId xmlns:a16="http://schemas.microsoft.com/office/drawing/2014/main" id="{6D3DC674-F3A7-0165-3E31-E44C8DA509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930162881"/>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787400" y="1549400"/>
            <a:ext cx="3989388" cy="4622800"/>
          </a:xfrm>
        </p:spPr>
        <p:txBody>
          <a:bodyPr/>
          <a:lstStyle/>
          <a:p>
            <a:pPr algn="ctr">
              <a:lnSpc>
                <a:spcPct val="90000"/>
              </a:lnSpc>
              <a:buFont typeface="Wingdings" pitchFamily="2" charset="2"/>
              <a:buNone/>
            </a:pPr>
            <a:r>
              <a:rPr lang="en-US" altLang="en-US" sz="2400" b="0" dirty="0">
                <a:solidFill>
                  <a:srgbClr val="FF0000"/>
                </a:solidFill>
                <a:latin typeface="Calibri" panose="020F0502020204030204" pitchFamily="34" charset="0"/>
                <a:cs typeface="Times New Roman" charset="0"/>
              </a:rPr>
              <a:t>Types of Extinguishers</a:t>
            </a:r>
          </a:p>
          <a:p>
            <a:pPr algn="ctr">
              <a:lnSpc>
                <a:spcPct val="90000"/>
              </a:lnSpc>
              <a:buFont typeface="Wingdings" pitchFamily="2" charset="2"/>
              <a:buNone/>
            </a:pPr>
            <a:endParaRPr lang="en-US" altLang="en-US" sz="2400" b="0" dirty="0">
              <a:solidFill>
                <a:srgbClr val="FF0000"/>
              </a:solidFill>
              <a:latin typeface="Comic Sans MS" pitchFamily="66" charset="0"/>
              <a:cs typeface="Times New Roman" charset="0"/>
            </a:endParaRPr>
          </a:p>
          <a:p>
            <a:pPr>
              <a:lnSpc>
                <a:spcPct val="90000"/>
              </a:lnSpc>
              <a:buFont typeface="Wingdings" pitchFamily="2" charset="2"/>
              <a:buNone/>
            </a:pPr>
            <a:r>
              <a:rPr lang="en-US" altLang="en-US" sz="1800" b="0" dirty="0">
                <a:solidFill>
                  <a:srgbClr val="000099"/>
                </a:solidFill>
                <a:latin typeface="Comic Sans MS" pitchFamily="66" charset="0"/>
                <a:cs typeface="Times New Roman" charset="0"/>
              </a:rPr>
              <a:t>   </a:t>
            </a:r>
            <a:r>
              <a:rPr lang="en-US" altLang="en-US" sz="1800" u="sng" dirty="0">
                <a:latin typeface="Calibri" panose="020F0502020204030204" pitchFamily="34" charset="0"/>
                <a:cs typeface="Times New Roman" charset="0"/>
              </a:rPr>
              <a:t>Type C Label</a:t>
            </a:r>
          </a:p>
          <a:p>
            <a:pPr>
              <a:lnSpc>
                <a:spcPct val="90000"/>
              </a:lnSpc>
              <a:buFont typeface="Wingdings" pitchFamily="2" charset="2"/>
              <a:buNone/>
            </a:pPr>
            <a:r>
              <a:rPr lang="en-US" altLang="en-US" sz="1800" b="0" dirty="0">
                <a:latin typeface="Calibri" panose="020F0502020204030204" pitchFamily="34" charset="0"/>
                <a:cs typeface="Times New Roman" charset="0"/>
              </a:rPr>
              <a:t>    Type C label is in a circle on the extinguisher. This extinguisher is used for electrical fires such as in wiring, fuse boxes, energized electrical equipment and other electrical sources. Electricity travels in currents. Type C extinguishers for Currents.</a:t>
            </a:r>
          </a:p>
          <a:p>
            <a:pPr>
              <a:lnSpc>
                <a:spcPct val="90000"/>
              </a:lnSpc>
              <a:buFont typeface="Wingdings" pitchFamily="2" charset="2"/>
              <a:buNone/>
            </a:pPr>
            <a:endParaRPr lang="en-US" altLang="en-US" sz="1200" b="0" dirty="0">
              <a:latin typeface="Calibri" panose="020F0502020204030204" pitchFamily="34" charset="0"/>
              <a:cs typeface="Times New Roman" charset="0"/>
            </a:endParaRPr>
          </a:p>
          <a:p>
            <a:pPr>
              <a:lnSpc>
                <a:spcPct val="90000"/>
              </a:lnSpc>
              <a:buFont typeface="Wingdings" pitchFamily="2" charset="2"/>
              <a:buNone/>
            </a:pPr>
            <a:endParaRPr lang="en-US" altLang="en-US" sz="1800" b="0" dirty="0">
              <a:solidFill>
                <a:srgbClr val="000099"/>
              </a:solidFill>
              <a:latin typeface="Comic Sans MS" pitchFamily="66" charset="0"/>
              <a:cs typeface="Times New Roman" charset="0"/>
            </a:endParaRPr>
          </a:p>
          <a:p>
            <a:pPr>
              <a:lnSpc>
                <a:spcPct val="90000"/>
              </a:lnSpc>
              <a:buFont typeface="Wingdings" pitchFamily="2" charset="2"/>
              <a:buNone/>
            </a:pPr>
            <a:r>
              <a:rPr lang="en-US" altLang="en-US" sz="1800" b="0" dirty="0">
                <a:solidFill>
                  <a:srgbClr val="000099"/>
                </a:solidFill>
                <a:latin typeface="Comic Sans MS" pitchFamily="66" charset="0"/>
                <a:cs typeface="Times New Roman" charset="0"/>
              </a:rPr>
              <a:t>  </a:t>
            </a:r>
            <a:endParaRPr lang="en-US" altLang="en-US" sz="1800" dirty="0">
              <a:solidFill>
                <a:srgbClr val="000099"/>
              </a:solidFill>
              <a:latin typeface="Comic Sans MS" pitchFamily="66" charset="0"/>
              <a:cs typeface="Times New Roman" charset="0"/>
            </a:endParaRPr>
          </a:p>
          <a:p>
            <a:pPr>
              <a:lnSpc>
                <a:spcPct val="90000"/>
              </a:lnSpc>
              <a:buFont typeface="Wingdings" pitchFamily="2" charset="2"/>
              <a:buNone/>
            </a:pPr>
            <a:endParaRPr lang="en-US" altLang="en-US" sz="1800" b="0" dirty="0">
              <a:solidFill>
                <a:srgbClr val="000099"/>
              </a:solidFill>
              <a:latin typeface="Comic Sans MS" pitchFamily="66" charset="0"/>
              <a:cs typeface="Times New Roman" charset="0"/>
            </a:endParaRPr>
          </a:p>
          <a:p>
            <a:pPr>
              <a:lnSpc>
                <a:spcPct val="90000"/>
              </a:lnSpc>
              <a:buFont typeface="Wingdings" pitchFamily="2" charset="2"/>
              <a:buNone/>
            </a:pPr>
            <a:r>
              <a:rPr lang="en-US" altLang="en-US" sz="1200" dirty="0">
                <a:solidFill>
                  <a:srgbClr val="FF00FF"/>
                </a:solidFill>
                <a:latin typeface="Calibri" panose="020F0502020204030204" pitchFamily="34" charset="0"/>
                <a:cs typeface="Times New Roman" charset="0"/>
              </a:rPr>
              <a:t>		</a:t>
            </a:r>
            <a:r>
              <a:rPr lang="en-US" altLang="en-US" sz="1200" dirty="0">
                <a:solidFill>
                  <a:srgbClr val="000099"/>
                </a:solidFill>
                <a:latin typeface="Calibri" panose="020F0502020204030204" pitchFamily="34" charset="0"/>
                <a:cs typeface="Times New Roman" charset="0"/>
              </a:rPr>
              <a:t>        </a:t>
            </a:r>
            <a:r>
              <a:rPr lang="en-US" altLang="en-US" sz="1200" dirty="0">
                <a:latin typeface="Calibri" panose="020F0502020204030204" pitchFamily="34" charset="0"/>
                <a:cs typeface="Times New Roman" charset="0"/>
              </a:rPr>
              <a:t>International Symbol</a:t>
            </a:r>
            <a:endParaRPr lang="en-US" altLang="en-US" sz="1200" b="0" dirty="0">
              <a:latin typeface="Calibri" panose="020F0502020204030204" pitchFamily="34" charset="0"/>
              <a:cs typeface="Times New Roman" charset="0"/>
            </a:endParaRPr>
          </a:p>
        </p:txBody>
      </p:sp>
      <p:sp>
        <p:nvSpPr>
          <p:cNvPr id="13316" name="Rectangle 4"/>
          <p:cNvSpPr>
            <a:spLocks noChangeArrowheads="1"/>
          </p:cNvSpPr>
          <p:nvPr/>
        </p:nvSpPr>
        <p:spPr bwMode="auto">
          <a:xfrm>
            <a:off x="3565525" y="2462213"/>
            <a:ext cx="2012950" cy="1400383"/>
          </a:xfrm>
          <a:prstGeom prst="rect">
            <a:avLst/>
          </a:prstGeom>
          <a:noFill/>
          <a:ln>
            <a:noFill/>
          </a:ln>
          <a:effectLst/>
          <a:extLst>
            <a:ext uri="{909E8E84-426E-40DD-AFC4-6F175D3DCCD1}">
              <a14:hiddenFill xmlns:a14="http://schemas.microsoft.com/office/drawing/2010/main">
                <a:solidFill>
                  <a:srgbClr val="0C2D83"/>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dirty="0"/>
              <a:t> </a:t>
            </a:r>
            <a:br>
              <a:rPr lang="en-US" altLang="en-US" dirty="0">
                <a:solidFill>
                  <a:srgbClr val="FF00FF"/>
                </a:solidFill>
              </a:rPr>
            </a:br>
            <a:r>
              <a:rPr lang="en-US" altLang="en-US" dirty="0"/>
              <a:t>  </a:t>
            </a:r>
            <a:r>
              <a:rPr lang="en-US" altLang="en-US" sz="4900" dirty="0"/>
              <a:t> </a:t>
            </a:r>
            <a:r>
              <a:rPr lang="en-US" altLang="en-US" dirty="0"/>
              <a:t>           </a:t>
            </a:r>
            <a:r>
              <a:rPr lang="en-US" altLang="en-US" sz="4900" dirty="0"/>
              <a:t> </a:t>
            </a:r>
            <a:r>
              <a:rPr lang="en-US" altLang="en-US" dirty="0"/>
              <a:t>         </a:t>
            </a:r>
          </a:p>
          <a:p>
            <a:endParaRPr lang="en-US" altLang="en-US" dirty="0"/>
          </a:p>
        </p:txBody>
      </p:sp>
      <p:pic>
        <p:nvPicPr>
          <p:cNvPr id="13319" name="Picture 7" descr="C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257800"/>
            <a:ext cx="796925" cy="7826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321" name="Object 9"/>
          <p:cNvGraphicFramePr>
            <a:graphicFrameLocks noGrp="1" noChangeAspect="1"/>
          </p:cNvGraphicFramePr>
          <p:nvPr>
            <p:ph sz="half" idx="2"/>
            <p:extLst>
              <p:ext uri="{D42A27DB-BD31-4B8C-83A1-F6EECF244321}">
                <p14:modId xmlns:p14="http://schemas.microsoft.com/office/powerpoint/2010/main" val="4237768789"/>
              </p:ext>
            </p:extLst>
          </p:nvPr>
        </p:nvGraphicFramePr>
        <p:xfrm>
          <a:off x="6008688" y="2797175"/>
          <a:ext cx="1828800" cy="1828800"/>
        </p:xfrm>
        <a:graphic>
          <a:graphicData uri="http://schemas.openxmlformats.org/presentationml/2006/ole">
            <mc:AlternateContent xmlns:mc="http://schemas.openxmlformats.org/markup-compatibility/2006">
              <mc:Choice xmlns:v="urn:schemas-microsoft-com:vml" Requires="v">
                <p:oleObj name="Microsoft ClipArt Gallery" r:id="rId5" imgW="1828800" imgH="1828440" progId="MS_ClipArt_Gallery">
                  <p:embed/>
                </p:oleObj>
              </mc:Choice>
              <mc:Fallback>
                <p:oleObj name="Microsoft ClipArt Gallery" r:id="rId5" imgW="1828800" imgH="1828440" progId="MS_ClipArt_Gallery">
                  <p:embed/>
                  <p:pic>
                    <p:nvPicPr>
                      <p:cNvPr id="1332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8688" y="2797175"/>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descr="A black background with red text&#10;&#10;Description automatically generated">
            <a:extLst>
              <a:ext uri="{FF2B5EF4-FFF2-40B4-BE49-F238E27FC236}">
                <a16:creationId xmlns:a16="http://schemas.microsoft.com/office/drawing/2014/main" id="{6B9C2CBF-F6F3-A243-5007-4D68FDEBAB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1201155976"/>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04800" y="1549400"/>
            <a:ext cx="4572000" cy="4324350"/>
          </a:xfrm>
        </p:spPr>
        <p:txBody>
          <a:bodyPr>
            <a:normAutofit/>
          </a:bodyPr>
          <a:lstStyle/>
          <a:p>
            <a:pPr algn="ctr">
              <a:lnSpc>
                <a:spcPct val="90000"/>
              </a:lnSpc>
              <a:buFont typeface="Wingdings" pitchFamily="2" charset="2"/>
              <a:buNone/>
            </a:pPr>
            <a:endParaRPr lang="en-US" altLang="en-US" sz="2400" b="0" dirty="0">
              <a:solidFill>
                <a:srgbClr val="FF0000"/>
              </a:solidFill>
              <a:latin typeface="Calibri" panose="020F0502020204030204" pitchFamily="34" charset="0"/>
              <a:cs typeface="Times New Roman" charset="0"/>
            </a:endParaRPr>
          </a:p>
          <a:p>
            <a:pPr algn="ctr">
              <a:lnSpc>
                <a:spcPct val="90000"/>
              </a:lnSpc>
              <a:buFont typeface="Wingdings" pitchFamily="2" charset="2"/>
              <a:buNone/>
            </a:pPr>
            <a:r>
              <a:rPr lang="en-US" altLang="en-US" sz="2400" b="0" dirty="0">
                <a:solidFill>
                  <a:srgbClr val="FF0000"/>
                </a:solidFill>
                <a:latin typeface="Calibri" panose="020F0502020204030204" pitchFamily="34" charset="0"/>
                <a:cs typeface="Times New Roman" charset="0"/>
              </a:rPr>
              <a:t>Types of Extinguishers</a:t>
            </a:r>
          </a:p>
          <a:p>
            <a:pPr algn="ctr">
              <a:lnSpc>
                <a:spcPct val="90000"/>
              </a:lnSpc>
              <a:buFont typeface="Wingdings" pitchFamily="2" charset="2"/>
              <a:buNone/>
            </a:pPr>
            <a:endParaRPr lang="en-US" altLang="en-US" sz="2800" b="0" dirty="0">
              <a:solidFill>
                <a:srgbClr val="FF0000"/>
              </a:solidFill>
              <a:latin typeface="Comic Sans MS" pitchFamily="66" charset="0"/>
              <a:cs typeface="Times New Roman" charset="0"/>
            </a:endParaRPr>
          </a:p>
          <a:p>
            <a:pPr>
              <a:lnSpc>
                <a:spcPct val="90000"/>
              </a:lnSpc>
              <a:buFont typeface="Wingdings" pitchFamily="2" charset="2"/>
              <a:buNone/>
            </a:pPr>
            <a:r>
              <a:rPr lang="en-US" altLang="en-US" b="0" dirty="0">
                <a:solidFill>
                  <a:srgbClr val="000099"/>
                </a:solidFill>
                <a:latin typeface="Comic Sans MS" pitchFamily="66" charset="0"/>
                <a:cs typeface="Times New Roman" charset="0"/>
              </a:rPr>
              <a:t>  </a:t>
            </a:r>
            <a:r>
              <a:rPr lang="en-US" altLang="en-US" sz="1800" u="sng" dirty="0">
                <a:latin typeface="Calibri" panose="020F0502020204030204" pitchFamily="34" charset="0"/>
                <a:cs typeface="Times New Roman" charset="0"/>
              </a:rPr>
              <a:t>Type D Label</a:t>
            </a:r>
          </a:p>
          <a:p>
            <a:pPr>
              <a:lnSpc>
                <a:spcPct val="90000"/>
              </a:lnSpc>
              <a:buFont typeface="Wingdings" pitchFamily="2" charset="2"/>
              <a:buNone/>
            </a:pPr>
            <a:r>
              <a:rPr lang="en-US" altLang="en-US" sz="1800" b="0" dirty="0">
                <a:latin typeface="Calibri" panose="020F0502020204030204" pitchFamily="34" charset="0"/>
                <a:cs typeface="Times New Roman" charset="0"/>
              </a:rPr>
              <a:t>    Type D label is in a star on the extinguisher. This extinguisher is used for metal fires such as magnesium, titanium and sodium. These types of fire are very dangerous and seldom handled by the general public. Type D for Don't get involved. </a:t>
            </a:r>
          </a:p>
          <a:p>
            <a:pPr>
              <a:lnSpc>
                <a:spcPct val="90000"/>
              </a:lnSpc>
              <a:buFont typeface="Wingdings" pitchFamily="2" charset="2"/>
              <a:buNone/>
            </a:pPr>
            <a:r>
              <a:rPr lang="en-US" altLang="en-US" sz="1800" b="0" dirty="0">
                <a:solidFill>
                  <a:srgbClr val="000099"/>
                </a:solidFill>
                <a:latin typeface="Comic Sans MS" pitchFamily="66" charset="0"/>
                <a:cs typeface="Times New Roman" charset="0"/>
              </a:rPr>
              <a:t>  </a:t>
            </a:r>
          </a:p>
          <a:p>
            <a:pPr>
              <a:lnSpc>
                <a:spcPct val="90000"/>
              </a:lnSpc>
              <a:buFont typeface="Wingdings" pitchFamily="2" charset="2"/>
              <a:buNone/>
            </a:pPr>
            <a:endParaRPr lang="en-US" altLang="en-US" b="0" dirty="0">
              <a:solidFill>
                <a:srgbClr val="000099"/>
              </a:solidFill>
              <a:latin typeface="Comic Sans MS" pitchFamily="66" charset="0"/>
              <a:cs typeface="Times New Roman" charset="0"/>
            </a:endParaRPr>
          </a:p>
        </p:txBody>
      </p:sp>
      <p:sp>
        <p:nvSpPr>
          <p:cNvPr id="14340" name="Rectangle 4"/>
          <p:cNvSpPr>
            <a:spLocks noChangeArrowheads="1"/>
          </p:cNvSpPr>
          <p:nvPr/>
        </p:nvSpPr>
        <p:spPr bwMode="auto">
          <a:xfrm>
            <a:off x="3565525" y="2462213"/>
            <a:ext cx="2012950" cy="1400383"/>
          </a:xfrm>
          <a:prstGeom prst="rect">
            <a:avLst/>
          </a:prstGeom>
          <a:noFill/>
          <a:ln>
            <a:noFill/>
          </a:ln>
          <a:effectLst/>
          <a:extLst>
            <a:ext uri="{909E8E84-426E-40DD-AFC4-6F175D3DCCD1}">
              <a14:hiddenFill xmlns:a14="http://schemas.microsoft.com/office/drawing/2010/main">
                <a:solidFill>
                  <a:srgbClr val="0C2D83"/>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dirty="0"/>
              <a:t> </a:t>
            </a:r>
            <a:br>
              <a:rPr lang="en-US" altLang="en-US" dirty="0">
                <a:solidFill>
                  <a:srgbClr val="FF00FF"/>
                </a:solidFill>
              </a:rPr>
            </a:br>
            <a:r>
              <a:rPr lang="en-US" altLang="en-US" dirty="0"/>
              <a:t>  </a:t>
            </a:r>
            <a:r>
              <a:rPr lang="en-US" altLang="en-US" sz="4900" dirty="0"/>
              <a:t> </a:t>
            </a:r>
            <a:r>
              <a:rPr lang="en-US" altLang="en-US" dirty="0"/>
              <a:t>           </a:t>
            </a:r>
            <a:r>
              <a:rPr lang="en-US" altLang="en-US" sz="4900" dirty="0"/>
              <a:t> </a:t>
            </a:r>
            <a:r>
              <a:rPr lang="en-US" altLang="en-US" dirty="0"/>
              <a:t>         </a:t>
            </a:r>
          </a:p>
          <a:p>
            <a:endParaRPr lang="en-US" altLang="en-US" dirty="0"/>
          </a:p>
        </p:txBody>
      </p:sp>
      <p:sp>
        <p:nvSpPr>
          <p:cNvPr id="14344" name="AutoShape 8"/>
          <p:cNvSpPr>
            <a:spLocks noChangeArrowheads="1"/>
          </p:cNvSpPr>
          <p:nvPr/>
        </p:nvSpPr>
        <p:spPr bwMode="auto">
          <a:xfrm>
            <a:off x="5257800" y="2133600"/>
            <a:ext cx="3429000" cy="3505200"/>
          </a:xfrm>
          <a:prstGeom prst="star5">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9600" b="1" dirty="0">
                <a:latin typeface="Arial" charset="0"/>
              </a:rPr>
              <a:t>D</a:t>
            </a:r>
            <a:endParaRPr lang="en-US" altLang="en-US" dirty="0"/>
          </a:p>
        </p:txBody>
      </p:sp>
      <p:pic>
        <p:nvPicPr>
          <p:cNvPr id="6" name="Picture 5" descr="Image result for type k fire extinguisher graphic">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975678"/>
            <a:ext cx="1981200" cy="1796143"/>
          </a:xfrm>
          <a:prstGeom prst="rect">
            <a:avLst/>
          </a:prstGeom>
          <a:noFill/>
          <a:ln>
            <a:noFill/>
          </a:ln>
        </p:spPr>
      </p:pic>
      <p:pic>
        <p:nvPicPr>
          <p:cNvPr id="4" name="Picture 3" descr="A black background with red text&#10;&#10;Description automatically generated">
            <a:extLst>
              <a:ext uri="{FF2B5EF4-FFF2-40B4-BE49-F238E27FC236}">
                <a16:creationId xmlns:a16="http://schemas.microsoft.com/office/drawing/2014/main" id="{3A2748D1-660D-B27D-D96E-C83B84D039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1075697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fontScale="47500" lnSpcReduction="20000"/>
          </a:bodyPr>
          <a:lstStyle/>
          <a:p>
            <a:pPr marL="0" indent="0">
              <a:buNone/>
            </a:pPr>
            <a:endParaRPr lang="en-US" dirty="0"/>
          </a:p>
          <a:p>
            <a:pPr marL="0" indent="0">
              <a:buNone/>
            </a:pPr>
            <a:r>
              <a:rPr lang="en-US" dirty="0"/>
              <a:t>Type D Fire Extinguisher</a:t>
            </a:r>
            <a:r>
              <a:rPr lang="en-US" dirty="0">
                <a:solidFill>
                  <a:srgbClr val="FF00FF"/>
                </a:solidFill>
              </a:rPr>
              <a:t>				</a:t>
            </a:r>
            <a:r>
              <a:rPr lang="en-US" dirty="0"/>
              <a:t>        Extinguishing Agent:</a:t>
            </a:r>
          </a:p>
          <a:p>
            <a:pPr marL="0" indent="0">
              <a:lnSpc>
                <a:spcPct val="120000"/>
              </a:lnSpc>
              <a:buNone/>
            </a:pPr>
            <a:r>
              <a:rPr lang="en-US" dirty="0"/>
              <a:t>For Use on Metal Fires Including:</a:t>
            </a:r>
            <a:r>
              <a:rPr lang="en-US" dirty="0">
                <a:solidFill>
                  <a:srgbClr val="FF00FF"/>
                </a:solidFill>
              </a:rPr>
              <a:t>			</a:t>
            </a:r>
            <a:r>
              <a:rPr lang="en-US" dirty="0"/>
              <a:t>        Copper Powder</a:t>
            </a:r>
          </a:p>
          <a:p>
            <a:pPr>
              <a:lnSpc>
                <a:spcPct val="120000"/>
              </a:lnSpc>
            </a:pPr>
            <a:r>
              <a:rPr lang="en-US" dirty="0"/>
              <a:t>Aluminum</a:t>
            </a:r>
            <a:r>
              <a:rPr lang="en-US" dirty="0">
                <a:solidFill>
                  <a:srgbClr val="FF00FF"/>
                </a:solidFill>
              </a:rPr>
              <a:t>					</a:t>
            </a:r>
            <a:r>
              <a:rPr lang="en-US" dirty="0"/>
              <a:t>        Graphite</a:t>
            </a:r>
          </a:p>
          <a:p>
            <a:pPr>
              <a:lnSpc>
                <a:spcPct val="120000"/>
              </a:lnSpc>
            </a:pPr>
            <a:r>
              <a:rPr lang="en-US" dirty="0"/>
              <a:t>Lithium</a:t>
            </a:r>
            <a:r>
              <a:rPr lang="en-US" dirty="0">
                <a:solidFill>
                  <a:srgbClr val="FF00FF"/>
                </a:solidFill>
              </a:rPr>
              <a:t>					</a:t>
            </a:r>
            <a:r>
              <a:rPr lang="en-US" dirty="0"/>
              <a:t>        Sodium chloride </a:t>
            </a:r>
          </a:p>
          <a:p>
            <a:pPr>
              <a:lnSpc>
                <a:spcPct val="120000"/>
              </a:lnSpc>
            </a:pPr>
            <a:r>
              <a:rPr lang="en-US" dirty="0"/>
              <a:t>Magnesium</a:t>
            </a:r>
          </a:p>
          <a:p>
            <a:pPr>
              <a:lnSpc>
                <a:spcPct val="120000"/>
              </a:lnSpc>
            </a:pPr>
            <a:r>
              <a:rPr lang="en-US" dirty="0"/>
              <a:t>Potassium</a:t>
            </a:r>
          </a:p>
          <a:p>
            <a:pPr>
              <a:lnSpc>
                <a:spcPct val="120000"/>
              </a:lnSpc>
            </a:pPr>
            <a:r>
              <a:rPr lang="en-US" dirty="0"/>
              <a:t>Sodium</a:t>
            </a:r>
          </a:p>
          <a:p>
            <a:pPr>
              <a:lnSpc>
                <a:spcPct val="120000"/>
              </a:lnSpc>
            </a:pPr>
            <a:r>
              <a:rPr lang="en-US" dirty="0"/>
              <a:t>Titanium</a:t>
            </a:r>
          </a:p>
          <a:p>
            <a:pPr>
              <a:lnSpc>
                <a:spcPct val="120000"/>
              </a:lnSpc>
            </a:pPr>
            <a:r>
              <a:rPr lang="en-US" dirty="0"/>
              <a:t>Uranium</a:t>
            </a:r>
          </a:p>
          <a:p>
            <a:pPr>
              <a:lnSpc>
                <a:spcPct val="120000"/>
              </a:lnSpc>
            </a:pPr>
            <a:r>
              <a:rPr lang="en-US" dirty="0"/>
              <a:t>Zirconium</a:t>
            </a:r>
          </a:p>
          <a:p>
            <a:pPr marL="0" indent="0">
              <a:buNone/>
            </a:pPr>
            <a:endParaRPr lang="en-US" dirty="0"/>
          </a:p>
          <a:p>
            <a:pPr marL="0" indent="0" algn="ctr">
              <a:buNone/>
            </a:pPr>
            <a:r>
              <a:rPr lang="en-US" sz="3600" dirty="0"/>
              <a:t>You Must Match the Proper Agent to the Flammable Metal!</a:t>
            </a:r>
          </a:p>
          <a:p>
            <a:pPr marL="0" indent="0" algn="ctr">
              <a:buNone/>
            </a:pPr>
            <a:r>
              <a:rPr lang="en-US" sz="3600" dirty="0"/>
              <a:t>Dry Chemical is Different Than Dry Powder</a:t>
            </a:r>
          </a:p>
          <a:p>
            <a:pPr marL="0" indent="0" algn="ctr">
              <a:buNone/>
            </a:pPr>
            <a:r>
              <a:rPr lang="en-US" sz="3600" dirty="0"/>
              <a:t>Dry Chemical = ABC Type                          Dry Powder = Type D</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382" y="1371600"/>
            <a:ext cx="1507236" cy="327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black background with red text&#10;&#10;Description automatically generated">
            <a:extLst>
              <a:ext uri="{FF2B5EF4-FFF2-40B4-BE49-F238E27FC236}">
                <a16:creationId xmlns:a16="http://schemas.microsoft.com/office/drawing/2014/main" id="{FF00F515-3B1E-47D9-F319-4B0F145B95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385951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endParaRPr lang="en-US" sz="1600" u="sng" dirty="0">
              <a:hlinkClick r:id="rId4" tooltip="Sodium chloride"/>
            </a:endParaRPr>
          </a:p>
          <a:p>
            <a:r>
              <a:rPr lang="en-US" sz="1600" u="sng" dirty="0">
                <a:hlinkClick r:id="rId4" tooltip="Sodium chloride"/>
              </a:rPr>
              <a:t>Sodium chloride</a:t>
            </a:r>
            <a:r>
              <a:rPr lang="en-US" sz="1600" dirty="0"/>
              <a:t> (Super-D, Met-L-X, M28, Pyrene Pyromet*) contains sodium chloride salt, which melts to form an oxygen-excluding crust over the metal. A thermoplastic additive such as nylon is added to allow the salt to more readily form a cohesive crust over the burning metal. Useful on most </a:t>
            </a:r>
            <a:r>
              <a:rPr lang="en-US" sz="1600" u="sng" dirty="0">
                <a:hlinkClick r:id="rId5" tooltip="Alkali metals"/>
              </a:rPr>
              <a:t>alkali metals</a:t>
            </a:r>
            <a:r>
              <a:rPr lang="en-US" sz="1600" dirty="0"/>
              <a:t> including </a:t>
            </a:r>
            <a:r>
              <a:rPr lang="en-US" sz="1600" u="sng" dirty="0">
                <a:hlinkClick r:id="rId6" tooltip="Sodium"/>
              </a:rPr>
              <a:t>sodium</a:t>
            </a:r>
            <a:r>
              <a:rPr lang="en-US" sz="1600" dirty="0"/>
              <a:t> and </a:t>
            </a:r>
            <a:r>
              <a:rPr lang="en-US" sz="1600" u="sng" dirty="0">
                <a:hlinkClick r:id="rId7" tooltip="Potassium"/>
              </a:rPr>
              <a:t>potassium</a:t>
            </a:r>
            <a:r>
              <a:rPr lang="en-US" sz="1600" dirty="0"/>
              <a:t>, and other metals including </a:t>
            </a:r>
            <a:r>
              <a:rPr lang="en-US" sz="1600" u="sng" dirty="0">
                <a:solidFill>
                  <a:srgbClr val="FF0000"/>
                </a:solidFill>
                <a:hlinkClick r:id="rId8" tooltip="Magnesium"/>
              </a:rPr>
              <a:t>magnesium</a:t>
            </a:r>
            <a:r>
              <a:rPr lang="en-US" sz="1600" dirty="0"/>
              <a:t>, </a:t>
            </a:r>
            <a:r>
              <a:rPr lang="en-US" sz="1600" u="sng" dirty="0">
                <a:solidFill>
                  <a:srgbClr val="EEECE1"/>
                </a:solidFill>
                <a:hlinkClick r:id="rId9" tooltip="Titanium"/>
              </a:rPr>
              <a:t>titanium</a:t>
            </a:r>
            <a:r>
              <a:rPr lang="en-US" sz="1600" dirty="0"/>
              <a:t>, </a:t>
            </a:r>
            <a:r>
              <a:rPr lang="en-US" sz="1600" u="sng" dirty="0">
                <a:hlinkClick r:id="rId10" tooltip="Aluminum"/>
              </a:rPr>
              <a:t>aluminum</a:t>
            </a:r>
            <a:r>
              <a:rPr lang="en-US" sz="1600" dirty="0"/>
              <a:t>, and </a:t>
            </a:r>
            <a:r>
              <a:rPr lang="en-US" sz="1600" u="sng" dirty="0">
                <a:hlinkClick r:id="rId11" tooltip="Zirconium"/>
              </a:rPr>
              <a:t>zirconium</a:t>
            </a:r>
            <a:r>
              <a:rPr lang="en-US" sz="1600" dirty="0"/>
              <a:t>.</a:t>
            </a:r>
          </a:p>
          <a:p>
            <a:pPr marL="0" indent="0">
              <a:buNone/>
            </a:pPr>
            <a:endParaRPr lang="en-US" sz="1600" dirty="0"/>
          </a:p>
          <a:p>
            <a:r>
              <a:rPr lang="en-US" sz="1700" dirty="0">
                <a:solidFill>
                  <a:srgbClr val="0000FF"/>
                </a:solidFill>
              </a:rPr>
              <a:t>Copper-based (Copper Powder </a:t>
            </a:r>
            <a:r>
              <a:rPr lang="en-US" sz="1700" dirty="0"/>
              <a:t>Navy 125S) developed by the U.S. Navy in the 1970s for hard-to-control lithium and lithium-alloy fires. The powder smothers and acts as a heat sink to dissipate heat, but also forms a copper-lithium alloy on the surface which is non-combustible and cuts off the oxygen supply. Will cling to a vertical surface. </a:t>
            </a:r>
            <a:r>
              <a:rPr lang="en-US" sz="1700" dirty="0">
                <a:solidFill>
                  <a:srgbClr val="0000FF"/>
                </a:solidFill>
              </a:rPr>
              <a:t>Lithium only.</a:t>
            </a:r>
          </a:p>
          <a:p>
            <a:pPr marL="0" indent="0">
              <a:buNone/>
            </a:pPr>
            <a:endParaRPr lang="en-US" sz="1700" dirty="0"/>
          </a:p>
          <a:p>
            <a:r>
              <a:rPr lang="en-US" sz="1700" u="sng" dirty="0">
                <a:hlinkClick r:id="rId12" tooltip="Graphite"/>
              </a:rPr>
              <a:t>Graphite</a:t>
            </a:r>
            <a:r>
              <a:rPr lang="en-US" sz="1700" dirty="0"/>
              <a:t>-based (G-Plus, G-1, Lith-X, Chubb Pyromet) contains dry graphite that smothers burning metals. The first type developed, designed for magnesium, works on other metals as well. Unlike sodium chloride powder extinguishers, the graphite powder fire extinguishers can be used on very hot burning metal fires such as lithium, but unlike copper powder extinguishers will not stick to and extinguish flowing or vertical lithium </a:t>
            </a:r>
            <a:r>
              <a:rPr lang="en-US" sz="1600" dirty="0"/>
              <a:t>fires. Like copper extinguishers, the graphite powder acts as a heat sink as well as smothering the metal fire.</a:t>
            </a:r>
          </a:p>
          <a:p>
            <a:endParaRPr lang="en-US" dirty="0"/>
          </a:p>
        </p:txBody>
      </p:sp>
      <p:pic>
        <p:nvPicPr>
          <p:cNvPr id="6" name="Picture 5" descr="A black background with red text&#10;&#10;Description automatically generated">
            <a:extLst>
              <a:ext uri="{FF2B5EF4-FFF2-40B4-BE49-F238E27FC236}">
                <a16:creationId xmlns:a16="http://schemas.microsoft.com/office/drawing/2014/main" id="{032908E4-E6F2-9009-FE14-62566302265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276310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1800" dirty="0"/>
          </a:p>
          <a:p>
            <a:pPr marL="0" indent="0">
              <a:buNone/>
            </a:pPr>
            <a:r>
              <a:rPr lang="en-US" sz="1800" dirty="0"/>
              <a:t>This is a basic introduction to the types of fire extinguishers used on the campus of the University of Georgia. If you would like more extensive training including hands-on use of an extinguisher and putting out a live fire, please contact:</a:t>
            </a:r>
          </a:p>
          <a:p>
            <a:pPr marL="0" indent="0">
              <a:buNone/>
            </a:pPr>
            <a:endParaRPr lang="en-US" sz="1800" dirty="0"/>
          </a:p>
          <a:p>
            <a:pPr marL="0" indent="0" algn="ctr">
              <a:buNone/>
            </a:pPr>
            <a:r>
              <a:rPr lang="en-US" sz="1800" dirty="0"/>
              <a:t>The Office </a:t>
            </a:r>
            <a:r>
              <a:rPr lang="en-US" sz="1800"/>
              <a:t>of Fire &amp; Life </a:t>
            </a:r>
            <a:r>
              <a:rPr lang="en-US" sz="1800" dirty="0"/>
              <a:t>Safety</a:t>
            </a:r>
          </a:p>
          <a:p>
            <a:pPr marL="0" indent="0" algn="ctr">
              <a:buNone/>
            </a:pPr>
            <a:r>
              <a:rPr lang="en-US" sz="1800" dirty="0"/>
              <a:t>Environmental Safety Division</a:t>
            </a:r>
          </a:p>
          <a:p>
            <a:pPr marL="0" indent="0" algn="ctr">
              <a:buNone/>
            </a:pPr>
            <a:r>
              <a:rPr lang="en-US" sz="1800" dirty="0"/>
              <a:t>240A Riverbend Road</a:t>
            </a:r>
          </a:p>
          <a:p>
            <a:pPr marL="0" indent="0" algn="ctr">
              <a:buNone/>
            </a:pPr>
            <a:r>
              <a:rPr lang="en-US" sz="1800" dirty="0"/>
              <a:t>Athens, Georgia 30602</a:t>
            </a:r>
          </a:p>
          <a:p>
            <a:pPr marL="0" indent="0" algn="ctr">
              <a:buNone/>
            </a:pPr>
            <a:r>
              <a:rPr lang="en-US" sz="1800" dirty="0"/>
              <a:t>(706) 542-5801</a:t>
            </a:r>
          </a:p>
          <a:p>
            <a:pPr marL="0" indent="0" algn="ctr">
              <a:buNone/>
            </a:pPr>
            <a:r>
              <a:rPr lang="en-US" sz="1800" dirty="0"/>
              <a:t>Or </a:t>
            </a:r>
          </a:p>
          <a:p>
            <a:pPr marL="0" indent="0" algn="ctr">
              <a:buNone/>
            </a:pPr>
            <a:r>
              <a:rPr lang="en-US" sz="1800" dirty="0"/>
              <a:t>E-mail Tim Lister at: </a:t>
            </a:r>
            <a:r>
              <a:rPr lang="en-US" sz="1800" dirty="0">
                <a:hlinkClick r:id="rId4"/>
              </a:rPr>
              <a:t>timothy.lister@uga.edu</a:t>
            </a:r>
            <a:r>
              <a:rPr lang="en-US" sz="1800" dirty="0"/>
              <a:t> </a:t>
            </a:r>
          </a:p>
          <a:p>
            <a:pPr marL="0" indent="0" algn="ctr">
              <a:buNone/>
            </a:pPr>
            <a:r>
              <a:rPr lang="en-US" sz="1800" dirty="0"/>
              <a:t>E-mail Russell D. Dukes at: </a:t>
            </a:r>
            <a:r>
              <a:rPr lang="en-US" sz="1800" dirty="0">
                <a:hlinkClick r:id="rId5"/>
              </a:rPr>
              <a:t>rddukes@uga.edu</a:t>
            </a:r>
            <a:endParaRPr lang="en-US" sz="1800" dirty="0"/>
          </a:p>
          <a:p>
            <a:pPr marL="0" indent="0">
              <a:buNone/>
            </a:pPr>
            <a:endParaRPr lang="en-US" sz="1800" dirty="0"/>
          </a:p>
        </p:txBody>
      </p:sp>
      <p:pic>
        <p:nvPicPr>
          <p:cNvPr id="4" name="Picture 3" descr="A black background with red text&#10;&#10;Description automatically generated">
            <a:extLst>
              <a:ext uri="{FF2B5EF4-FFF2-40B4-BE49-F238E27FC236}">
                <a16:creationId xmlns:a16="http://schemas.microsoft.com/office/drawing/2014/main" id="{A81DACA5-520A-BFC9-5C80-4AE33813DE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156133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body" sz="half" idx="1"/>
          </p:nvPr>
        </p:nvSpPr>
        <p:spPr/>
        <p:txBody>
          <a:bodyPr/>
          <a:lstStyle/>
          <a:p>
            <a:pPr marL="0" indent="0">
              <a:buNone/>
            </a:pPr>
            <a:endParaRPr lang="en-US" altLang="en-US" sz="1800" b="0" dirty="0">
              <a:solidFill>
                <a:srgbClr val="FF0000"/>
              </a:solidFill>
              <a:latin typeface="Comic Sans MS" pitchFamily="66" charset="0"/>
              <a:cs typeface="Times New Roman" charset="0"/>
            </a:endParaRPr>
          </a:p>
          <a:p>
            <a:pPr marL="0" indent="0">
              <a:buNone/>
            </a:pPr>
            <a:r>
              <a:rPr lang="en-US" altLang="en-US" sz="1800" b="0" dirty="0">
                <a:solidFill>
                  <a:srgbClr val="FF0000"/>
                </a:solidFill>
                <a:latin typeface="Comic Sans MS" pitchFamily="66" charset="0"/>
                <a:cs typeface="Times New Roman" charset="0"/>
              </a:rPr>
              <a:t>Types of Extinguishers</a:t>
            </a:r>
          </a:p>
          <a:p>
            <a:pPr marL="0" indent="0">
              <a:buNone/>
            </a:pPr>
            <a:endParaRPr lang="en-US" altLang="en-US" sz="1800" b="0" dirty="0">
              <a:solidFill>
                <a:schemeClr val="tx1"/>
              </a:solidFill>
            </a:endParaRPr>
          </a:p>
          <a:p>
            <a:pPr marL="0" indent="0">
              <a:buNone/>
            </a:pPr>
            <a:r>
              <a:rPr lang="en-US" altLang="en-US" sz="1800" b="0" u="sng" dirty="0">
                <a:solidFill>
                  <a:schemeClr val="tx1"/>
                </a:solidFill>
                <a:latin typeface="+mj-lt"/>
              </a:rPr>
              <a:t>Type K Label</a:t>
            </a:r>
          </a:p>
          <a:p>
            <a:pPr marL="0" indent="0">
              <a:buNone/>
            </a:pPr>
            <a:r>
              <a:rPr lang="en-US" altLang="en-US" sz="1800" b="0" dirty="0">
                <a:latin typeface="+mj-lt"/>
              </a:rPr>
              <a:t>Class K for fires in unsaturated cooking oils in well insulated cooking appliances in commercial kitchens.</a:t>
            </a:r>
          </a:p>
          <a:p>
            <a:pPr marL="0" indent="0">
              <a:buNone/>
            </a:pPr>
            <a:endParaRPr lang="en-US" altLang="en-US" sz="1800" dirty="0"/>
          </a:p>
        </p:txBody>
      </p:sp>
      <p:pic>
        <p:nvPicPr>
          <p:cNvPr id="31751" name="Picture 7" descr="wet_chem_exting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172200" y="3200400"/>
            <a:ext cx="2146300" cy="35398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2" name="Picture 8" descr="wet_symbol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09600" y="3740630"/>
            <a:ext cx="3962400" cy="1263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Black hexagon with letter K"/>
          <p:cNvPicPr/>
          <p:nvPr/>
        </p:nvPicPr>
        <p:blipFill>
          <a:blip r:embed="rId6">
            <a:extLst>
              <a:ext uri="{28A0092B-C50C-407E-A947-70E740481C1C}">
                <a14:useLocalDpi xmlns:a14="http://schemas.microsoft.com/office/drawing/2010/main" val="0"/>
              </a:ext>
            </a:extLst>
          </a:blip>
          <a:srcRect/>
          <a:stretch>
            <a:fillRect/>
          </a:stretch>
        </p:blipFill>
        <p:spPr bwMode="auto">
          <a:xfrm>
            <a:off x="6283870" y="1575526"/>
            <a:ext cx="1752600" cy="1479550"/>
          </a:xfrm>
          <a:prstGeom prst="rect">
            <a:avLst/>
          </a:prstGeom>
          <a:noFill/>
          <a:ln>
            <a:noFill/>
          </a:ln>
        </p:spPr>
      </p:pic>
      <p:pic>
        <p:nvPicPr>
          <p:cNvPr id="7" name="Picture 6" descr="Image result for type k fire extinguisher graphic">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111750"/>
            <a:ext cx="1676400" cy="1524000"/>
          </a:xfrm>
          <a:prstGeom prst="rect">
            <a:avLst/>
          </a:prstGeom>
          <a:noFill/>
          <a:ln>
            <a:noFill/>
          </a:ln>
        </p:spPr>
      </p:pic>
      <p:pic>
        <p:nvPicPr>
          <p:cNvPr id="4" name="Picture 3" descr="A black background with red text&#10;&#10;Description automatically generated">
            <a:extLst>
              <a:ext uri="{FF2B5EF4-FFF2-40B4-BE49-F238E27FC236}">
                <a16:creationId xmlns:a16="http://schemas.microsoft.com/office/drawing/2014/main" id="{DB67F45F-B8C8-D61B-B4C7-BC4F3B74D2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421482554"/>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a:p>
          <a:p>
            <a:r>
              <a:rPr lang="en-US" dirty="0"/>
              <a:t>Type K wet agent fire extinguishers use Potassium acetate based foams. Do NOT use on electrical fires.</a:t>
            </a:r>
          </a:p>
          <a:p>
            <a:pPr marL="0" indent="0">
              <a:buNone/>
            </a:pPr>
            <a:endParaRPr lang="en-US" dirty="0"/>
          </a:p>
          <a:p>
            <a:r>
              <a:rPr lang="en-US" dirty="0"/>
              <a:t>Purple K fire extinguishers are a dry chemical agent that use potassium bicarbonate. These are good for Type B fires. DO NOT use in kitchen fires.</a:t>
            </a:r>
          </a:p>
        </p:txBody>
      </p:sp>
      <p:pic>
        <p:nvPicPr>
          <p:cNvPr id="6" name="Picture 5" descr="A black background with red text&#10;&#10;Description automatically generated">
            <a:extLst>
              <a:ext uri="{FF2B5EF4-FFF2-40B4-BE49-F238E27FC236}">
                <a16:creationId xmlns:a16="http://schemas.microsoft.com/office/drawing/2014/main" id="{9F5D5F76-F695-DBF1-4573-9CBCCCB70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2086286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ctr"/>
            <a:endParaRPr lang="en-US" dirty="0"/>
          </a:p>
          <a:p>
            <a:pPr algn="ctr"/>
            <a:r>
              <a:rPr lang="en-US" dirty="0"/>
              <a:t>What Do the Letters on Extinguishers Mean</a:t>
            </a:r>
          </a:p>
          <a:p>
            <a:pPr marL="0" indent="0">
              <a:buNone/>
            </a:pPr>
            <a:r>
              <a:rPr lang="en-US" dirty="0"/>
              <a:t>Type A Extinguishers: Each A = 1.25 gallons of water. 2A = a 2.5 gallon extinguisher.</a:t>
            </a:r>
          </a:p>
          <a:p>
            <a:pPr marL="0" indent="0">
              <a:buNone/>
            </a:pPr>
            <a:endParaRPr lang="en-US" dirty="0"/>
          </a:p>
          <a:p>
            <a:pPr marL="0" indent="0">
              <a:buNone/>
            </a:pPr>
            <a:r>
              <a:rPr lang="en-US" dirty="0"/>
              <a:t>On Type B Extinguishers each letter indicates the square footage it will cover. Therefore a 3B extinguisher will cover 3 square feet.</a:t>
            </a:r>
          </a:p>
          <a:p>
            <a:pPr marL="0" indent="0">
              <a:buNone/>
            </a:pPr>
            <a:endParaRPr lang="en-US" dirty="0"/>
          </a:p>
          <a:p>
            <a:pPr marL="0" indent="0">
              <a:buNone/>
            </a:pPr>
            <a:r>
              <a:rPr lang="en-US" dirty="0"/>
              <a:t>The same will be true of C and K extinguishers. </a:t>
            </a:r>
          </a:p>
        </p:txBody>
      </p:sp>
      <p:pic>
        <p:nvPicPr>
          <p:cNvPr id="6" name="Picture 5" descr="A black background with red text&#10;&#10;Description automatically generated">
            <a:extLst>
              <a:ext uri="{FF2B5EF4-FFF2-40B4-BE49-F238E27FC236}">
                <a16:creationId xmlns:a16="http://schemas.microsoft.com/office/drawing/2014/main" id="{E490CB6C-D5C3-CB8A-1CF2-01B25DE67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332430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787400" y="1549400"/>
            <a:ext cx="3989388" cy="4165600"/>
          </a:xfrm>
        </p:spPr>
        <p:txBody>
          <a:bodyPr/>
          <a:lstStyle/>
          <a:p>
            <a:pPr algn="ctr">
              <a:spcBef>
                <a:spcPct val="0"/>
              </a:spcBef>
              <a:buClrTx/>
              <a:buSzTx/>
              <a:buFontTx/>
              <a:buNone/>
            </a:pPr>
            <a:r>
              <a:rPr lang="en-US" altLang="en-US" sz="2800" u="sng" dirty="0"/>
              <a:t>Characteristics</a:t>
            </a:r>
            <a:endParaRPr lang="en-US" altLang="en-US" sz="2800" dirty="0"/>
          </a:p>
          <a:p>
            <a:endParaRPr lang="en-US" altLang="en-US" sz="2800" dirty="0"/>
          </a:p>
        </p:txBody>
      </p:sp>
      <p:pic>
        <p:nvPicPr>
          <p:cNvPr id="34820" name="Picture 4" descr="KitchenExtinguisher2162"/>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81000" y="1905000"/>
            <a:ext cx="728663" cy="147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Text Box 6"/>
          <p:cNvSpPr txBox="1">
            <a:spLocks noChangeArrowheads="1"/>
          </p:cNvSpPr>
          <p:nvPr/>
        </p:nvSpPr>
        <p:spPr bwMode="auto">
          <a:xfrm>
            <a:off x="1431925" y="2555875"/>
            <a:ext cx="5502275" cy="457200"/>
          </a:xfrm>
          <a:prstGeom prst="rect">
            <a:avLst/>
          </a:prstGeom>
          <a:noFill/>
          <a:ln>
            <a:noFill/>
          </a:ln>
          <a:effectLst/>
          <a:extLst>
            <a:ext uri="{909E8E84-426E-40DD-AFC4-6F175D3DCCD1}">
              <a14:hiddenFill xmlns:a14="http://schemas.microsoft.com/office/drawing/2010/main">
                <a:solidFill>
                  <a:srgbClr val="0C2D83"/>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dirty="0"/>
          </a:p>
        </p:txBody>
      </p:sp>
      <p:sp>
        <p:nvSpPr>
          <p:cNvPr id="34823" name="Rectangle 7"/>
          <p:cNvSpPr>
            <a:spLocks noChangeArrowheads="1"/>
          </p:cNvSpPr>
          <p:nvPr/>
        </p:nvSpPr>
        <p:spPr bwMode="auto">
          <a:xfrm>
            <a:off x="1371600" y="2743200"/>
            <a:ext cx="7010400" cy="579438"/>
          </a:xfrm>
          <a:prstGeom prst="rect">
            <a:avLst/>
          </a:prstGeom>
          <a:noFill/>
          <a:ln>
            <a:noFill/>
          </a:ln>
          <a:effectLst/>
          <a:extLst>
            <a:ext uri="{909E8E84-426E-40DD-AFC4-6F175D3DCCD1}">
              <a14:hiddenFill xmlns:a14="http://schemas.microsoft.com/office/drawing/2010/main">
                <a:solidFill>
                  <a:srgbClr val="0C2D83"/>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dirty="0"/>
              <a:t>Water extinguisher    30-40 ft.    60 sec.</a:t>
            </a:r>
          </a:p>
        </p:txBody>
      </p:sp>
      <p:pic>
        <p:nvPicPr>
          <p:cNvPr id="34824" name="01weeks.jpg">
            <a:hlinkClick r:id="" action="ppaction://media"/>
          </p:cNvPr>
          <p:cNvPicPr>
            <a:picLocks noGrp="1" noRot="1" noChangeAspect="1" noChangeArrowheads="1"/>
          </p:cNvPicPr>
          <p:nvPr>
            <p:ph sz="quarter" idx="3"/>
            <a:videoFile r:link="rId2"/>
          </p:nvPr>
        </p:nvPicPr>
        <p:blipFill>
          <a:blip r:embed="rId6">
            <a:extLst>
              <a:ext uri="{28A0092B-C50C-407E-A947-70E740481C1C}">
                <a14:useLocalDpi xmlns:a14="http://schemas.microsoft.com/office/drawing/2010/main" val="0"/>
              </a:ext>
            </a:extLst>
          </a:blip>
          <a:srcRect/>
          <a:stretch>
            <a:fillRect/>
          </a:stretch>
        </p:blipFill>
        <p:spPr>
          <a:xfrm>
            <a:off x="6923088" y="4830763"/>
            <a:ext cx="0" cy="0"/>
          </a:xfrm>
          <a:noFill/>
          <a:ln/>
        </p:spPr>
      </p:pic>
      <p:pic>
        <p:nvPicPr>
          <p:cNvPr id="34826" name="01weeks.jpg">
            <a:hlinkClick r:id="" action="ppaction://media"/>
          </p:cNvPr>
          <p:cNvPicPr>
            <a:picLocks noRot="1" noChangeAspect="1" noChangeArrowheads="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auto">
          <a:xfrm>
            <a:off x="457200" y="3505200"/>
            <a:ext cx="7032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7" name="Text Box 11"/>
          <p:cNvSpPr txBox="1">
            <a:spLocks noChangeArrowheads="1"/>
          </p:cNvSpPr>
          <p:nvPr/>
        </p:nvSpPr>
        <p:spPr bwMode="auto">
          <a:xfrm>
            <a:off x="1524000" y="4038600"/>
            <a:ext cx="6858000" cy="579438"/>
          </a:xfrm>
          <a:prstGeom prst="rect">
            <a:avLst/>
          </a:prstGeom>
          <a:noFill/>
          <a:ln>
            <a:noFill/>
          </a:ln>
          <a:effectLst/>
          <a:extLst>
            <a:ext uri="{909E8E84-426E-40DD-AFC4-6F175D3DCCD1}">
              <a14:hiddenFill xmlns:a14="http://schemas.microsoft.com/office/drawing/2010/main">
                <a:solidFill>
                  <a:srgbClr val="0C2D83"/>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t>Dry chemical           5-20 ft.     8-25 sec.</a:t>
            </a:r>
          </a:p>
        </p:txBody>
      </p:sp>
      <p:graphicFrame>
        <p:nvGraphicFramePr>
          <p:cNvPr id="34828" name="Object 12"/>
          <p:cNvGraphicFramePr>
            <a:graphicFrameLocks noChangeAspect="1"/>
          </p:cNvGraphicFramePr>
          <p:nvPr>
            <p:extLst>
              <p:ext uri="{D42A27DB-BD31-4B8C-83A1-F6EECF244321}">
                <p14:modId xmlns:p14="http://schemas.microsoft.com/office/powerpoint/2010/main" val="495332182"/>
              </p:ext>
            </p:extLst>
          </p:nvPr>
        </p:nvGraphicFramePr>
        <p:xfrm>
          <a:off x="457200" y="4876800"/>
          <a:ext cx="611188" cy="1295400"/>
        </p:xfrm>
        <a:graphic>
          <a:graphicData uri="http://schemas.openxmlformats.org/presentationml/2006/ole">
            <mc:AlternateContent xmlns:mc="http://schemas.openxmlformats.org/markup-compatibility/2006">
              <mc:Choice xmlns:v="urn:schemas-microsoft-com:vml" Requires="v">
                <p:oleObj name="Photo Editor Photo" r:id="rId7" imgW="724001" imgH="1533739" progId="MSPhotoEd.3">
                  <p:embed/>
                </p:oleObj>
              </mc:Choice>
              <mc:Fallback>
                <p:oleObj name="Photo Editor Photo" r:id="rId7" imgW="724001" imgH="1533739" progId="MSPhotoEd.3">
                  <p:embed/>
                  <p:pic>
                    <p:nvPicPr>
                      <p:cNvPr id="34828"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876800"/>
                        <a:ext cx="6111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9" name="Text Box 13"/>
          <p:cNvSpPr txBox="1">
            <a:spLocks noChangeArrowheads="1"/>
          </p:cNvSpPr>
          <p:nvPr/>
        </p:nvSpPr>
        <p:spPr bwMode="auto">
          <a:xfrm>
            <a:off x="1524000" y="5257800"/>
            <a:ext cx="6934200" cy="579438"/>
          </a:xfrm>
          <a:prstGeom prst="rect">
            <a:avLst/>
          </a:prstGeom>
          <a:noFill/>
          <a:ln>
            <a:noFill/>
          </a:ln>
          <a:effectLst/>
          <a:extLst>
            <a:ext uri="{909E8E84-426E-40DD-AFC4-6F175D3DCCD1}">
              <a14:hiddenFill xmlns:a14="http://schemas.microsoft.com/office/drawing/2010/main">
                <a:solidFill>
                  <a:srgbClr val="0C2D83"/>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t>CO2 extinguisher    3-8 ft.       8-30 sec.</a:t>
            </a:r>
          </a:p>
        </p:txBody>
      </p:sp>
      <p:pic>
        <p:nvPicPr>
          <p:cNvPr id="4" name="Picture 3" descr="A black background with red text&#10;&#10;Description automatically generated">
            <a:extLst>
              <a:ext uri="{FF2B5EF4-FFF2-40B4-BE49-F238E27FC236}">
                <a16:creationId xmlns:a16="http://schemas.microsoft.com/office/drawing/2014/main" id="{7A5F8C99-44FD-8024-1191-C440E7E380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54108664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4824"/>
                                        </p:tgtEl>
                                      </p:cBhvr>
                                    </p:cmd>
                                  </p:childTnLst>
                                </p:cTn>
                              </p:par>
                            </p:childTnLst>
                          </p:cTn>
                        </p:par>
                        <p:par>
                          <p:cTn id="7" fill="hold" nodeType="afterGroup">
                            <p:stCondLst>
                              <p:cond delay="1"/>
                            </p:stCondLst>
                            <p:childTnLst>
                              <p:par>
                                <p:cTn id="8" presetID="1" presetClass="mediacall" presetSubtype="0" fill="hold" nodeType="afterEffect">
                                  <p:stCondLst>
                                    <p:cond delay="0"/>
                                  </p:stCondLst>
                                  <p:childTnLst>
                                    <p:cmd type="call" cmd="playFrom(0.0)">
                                      <p:cBhvr>
                                        <p:cTn id="9" dur="1" fill="hold"/>
                                        <p:tgtEl>
                                          <p:spTgt spid="348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482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mediacall" presetSubtype="0" fill="hold" nodeType="clickEffect">
                                  <p:stCondLst>
                                    <p:cond delay="0"/>
                                  </p:stCondLst>
                                  <p:childTnLst>
                                    <p:cmd type="call" cmd="togglePause">
                                      <p:cBhvr>
                                        <p:cTn id="14" dur="1" fill="hold"/>
                                        <p:tgtEl>
                                          <p:spTgt spid="34824"/>
                                        </p:tgtEl>
                                      </p:cBhvr>
                                    </p:cmd>
                                  </p:childTnLst>
                                </p:cTn>
                              </p:par>
                            </p:childTnLst>
                          </p:cTn>
                        </p:par>
                      </p:childTnLst>
                    </p:cTn>
                  </p:par>
                </p:childTnLst>
              </p:cTn>
              <p:nextCondLst>
                <p:cond evt="onClick" delay="0">
                  <p:tgtEl>
                    <p:spTgt spid="34824"/>
                  </p:tgtEl>
                </p:cond>
              </p:nextCondLst>
            </p:seq>
            <p:video>
              <p:cMediaNode>
                <p:cTn id="15" fill="hold" display="0">
                  <p:stCondLst>
                    <p:cond delay="indefinite"/>
                  </p:stCondLst>
                  <p:endCondLst>
                    <p:cond evt="onNext" delay="0">
                      <p:tgtEl>
                        <p:sldTgt/>
                      </p:tgtEl>
                    </p:cond>
                    <p:cond evt="onPrev" delay="0">
                      <p:tgtEl>
                        <p:sldTgt/>
                      </p:tgtEl>
                    </p:cond>
                  </p:endCondLst>
                </p:cTn>
                <p:tgtEl>
                  <p:spTgt spid="34824"/>
                </p:tgtEl>
              </p:cMediaNode>
            </p:video>
            <p:seq concurrent="1" nextAc="seek">
              <p:cTn id="16" restart="whenNotActive" fill="hold" evtFilter="cancelBubble" nodeType="interactiveSeq">
                <p:stCondLst>
                  <p:cond evt="onClick" delay="0">
                    <p:tgtEl>
                      <p:spTgt spid="34826"/>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 presetClass="mediacall" presetSubtype="0" fill="hold" nodeType="clickEffect">
                                  <p:stCondLst>
                                    <p:cond delay="0"/>
                                  </p:stCondLst>
                                  <p:childTnLst>
                                    <p:cmd type="call" cmd="togglePause">
                                      <p:cBhvr>
                                        <p:cTn id="20" dur="1" fill="hold"/>
                                        <p:tgtEl>
                                          <p:spTgt spid="34826"/>
                                        </p:tgtEl>
                                      </p:cBhvr>
                                    </p:cmd>
                                  </p:childTnLst>
                                </p:cTn>
                              </p:par>
                            </p:childTnLst>
                          </p:cTn>
                        </p:par>
                      </p:childTnLst>
                    </p:cTn>
                  </p:par>
                </p:childTnLst>
              </p:cTn>
              <p:nextCondLst>
                <p:cond evt="onClick" delay="0">
                  <p:tgtEl>
                    <p:spTgt spid="34826"/>
                  </p:tgtEl>
                </p:cond>
              </p:nextCondLst>
            </p:seq>
            <p:video>
              <p:cMediaNode>
                <p:cTn id="21" fill="hold" display="0">
                  <p:stCondLst>
                    <p:cond delay="indefinite"/>
                  </p:stCondLst>
                  <p:endCondLst>
                    <p:cond evt="onNext" delay="0">
                      <p:tgtEl>
                        <p:sldTgt/>
                      </p:tgtEl>
                    </p:cond>
                    <p:cond evt="onPrev" delay="0">
                      <p:tgtEl>
                        <p:sldTgt/>
                      </p:tgtEl>
                    </p:cond>
                  </p:endCondLst>
                </p:cTn>
                <p:tgtEl>
                  <p:spTgt spid="3482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1" y="2514600"/>
            <a:ext cx="83819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7209" y="1981200"/>
            <a:ext cx="2311017" cy="523220"/>
          </a:xfrm>
          <a:prstGeom prst="rect">
            <a:avLst/>
          </a:prstGeom>
        </p:spPr>
        <p:txBody>
          <a:bodyPr wrap="none">
            <a:spAutoFit/>
          </a:bodyPr>
          <a:lstStyle/>
          <a:p>
            <a:pPr algn="ctr">
              <a:spcBef>
                <a:spcPct val="0"/>
              </a:spcBef>
              <a:buClrTx/>
              <a:buSzTx/>
              <a:buFontTx/>
              <a:buNone/>
            </a:pPr>
            <a:r>
              <a:rPr lang="en-US" altLang="en-US" sz="2800" u="sng" dirty="0"/>
              <a:t>Characteristics</a:t>
            </a:r>
            <a:endParaRPr lang="en-US" altLang="en-US" sz="2800" dirty="0"/>
          </a:p>
        </p:txBody>
      </p:sp>
      <p:sp>
        <p:nvSpPr>
          <p:cNvPr id="5" name="Rectangle 4"/>
          <p:cNvSpPr/>
          <p:nvPr/>
        </p:nvSpPr>
        <p:spPr>
          <a:xfrm>
            <a:off x="2133600" y="2698650"/>
            <a:ext cx="5742278" cy="584775"/>
          </a:xfrm>
          <a:prstGeom prst="rect">
            <a:avLst/>
          </a:prstGeom>
        </p:spPr>
        <p:txBody>
          <a:bodyPr wrap="none">
            <a:spAutoFit/>
          </a:bodyPr>
          <a:lstStyle/>
          <a:p>
            <a:r>
              <a:rPr lang="en-US" altLang="en-US" sz="3200" b="1" dirty="0"/>
              <a:t>Type D (30 lb.)    6 - 8 ft.    30 sec.</a:t>
            </a:r>
          </a:p>
        </p:txBody>
      </p:sp>
      <p:pic>
        <p:nvPicPr>
          <p:cNvPr id="6" name="Picture 7" descr="wet_chem_extin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14400" y="4439634"/>
            <a:ext cx="1219200" cy="23033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p:nvPr/>
        </p:nvSpPr>
        <p:spPr>
          <a:xfrm>
            <a:off x="2819400" y="5221969"/>
            <a:ext cx="5913798" cy="584775"/>
          </a:xfrm>
          <a:prstGeom prst="rect">
            <a:avLst/>
          </a:prstGeom>
        </p:spPr>
        <p:txBody>
          <a:bodyPr wrap="none">
            <a:spAutoFit/>
          </a:bodyPr>
          <a:lstStyle/>
          <a:p>
            <a:pPr>
              <a:spcBef>
                <a:spcPct val="50000"/>
              </a:spcBef>
            </a:pPr>
            <a:r>
              <a:rPr lang="en-US" altLang="en-US" sz="3200" b="1" dirty="0"/>
              <a:t>Type K           8 - 12 ft.     50-75 sec.</a:t>
            </a:r>
          </a:p>
        </p:txBody>
      </p:sp>
      <p:pic>
        <p:nvPicPr>
          <p:cNvPr id="10" name="Picture 9" descr="A black background with red text&#10;&#10;Description automatically generated">
            <a:extLst>
              <a:ext uri="{FF2B5EF4-FFF2-40B4-BE49-F238E27FC236}">
                <a16:creationId xmlns:a16="http://schemas.microsoft.com/office/drawing/2014/main" id="{3CC8BC12-9667-8A52-D418-4AE53F8AFD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4130708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228600" y="1371600"/>
            <a:ext cx="8915400" cy="4324350"/>
          </a:xfrm>
        </p:spPr>
        <p:txBody>
          <a:bodyPr>
            <a:normAutofit lnSpcReduction="10000"/>
          </a:bodyPr>
          <a:lstStyle/>
          <a:p>
            <a:pPr algn="ctr">
              <a:buFont typeface="Wingdings" pitchFamily="2" charset="2"/>
              <a:buNone/>
            </a:pPr>
            <a:r>
              <a:rPr lang="en-US" altLang="en-US" sz="2400" b="0" dirty="0">
                <a:solidFill>
                  <a:srgbClr val="FF0000"/>
                </a:solidFill>
                <a:latin typeface="Calibri" panose="020F0502020204030204" pitchFamily="34" charset="0"/>
                <a:cs typeface="Times New Roman" charset="0"/>
              </a:rPr>
              <a:t>Using a Fire Extinguisher</a:t>
            </a:r>
            <a:endParaRPr lang="en-US" altLang="en-US" sz="1800" dirty="0">
              <a:solidFill>
                <a:srgbClr val="000099"/>
              </a:solidFill>
              <a:latin typeface="Comic Sans MS" pitchFamily="66" charset="0"/>
              <a:cs typeface="Times New Roman" charset="0"/>
            </a:endParaRPr>
          </a:p>
          <a:p>
            <a:pPr>
              <a:buFont typeface="Wingdings" pitchFamily="2" charset="2"/>
              <a:buNone/>
            </a:pPr>
            <a:r>
              <a:rPr lang="en-US" altLang="en-US" sz="1800" b="0" dirty="0">
                <a:latin typeface="Calibri" panose="020F0502020204030204" pitchFamily="34" charset="0"/>
                <a:cs typeface="Times New Roman" charset="0"/>
              </a:rPr>
              <a:t>There is a simple acronym to remember how to operate most fire extinguishers - </a:t>
            </a:r>
            <a:r>
              <a:rPr lang="en-US" altLang="en-US" sz="1800" dirty="0">
                <a:solidFill>
                  <a:srgbClr val="FF0000"/>
                </a:solidFill>
                <a:latin typeface="Calibri" panose="020F0502020204030204" pitchFamily="34" charset="0"/>
                <a:cs typeface="Times New Roman" charset="0"/>
              </a:rPr>
              <a:t>PASS</a:t>
            </a:r>
            <a:r>
              <a:rPr lang="en-US" altLang="en-US" sz="1800" b="0" dirty="0">
                <a:solidFill>
                  <a:srgbClr val="FF0000"/>
                </a:solidFill>
                <a:latin typeface="Calibri" panose="020F0502020204030204" pitchFamily="34" charset="0"/>
                <a:cs typeface="Times New Roman" charset="0"/>
              </a:rPr>
              <a:t>.</a:t>
            </a:r>
            <a:r>
              <a:rPr lang="en-US" altLang="en-US" sz="1800" b="0" dirty="0">
                <a:latin typeface="Calibri" panose="020F0502020204030204" pitchFamily="34" charset="0"/>
                <a:cs typeface="Times New Roman" charset="0"/>
              </a:rPr>
              <a:t> </a:t>
            </a:r>
          </a:p>
          <a:p>
            <a:pPr>
              <a:buFont typeface="Wingdings" pitchFamily="2" charset="2"/>
              <a:buNone/>
            </a:pPr>
            <a:r>
              <a:rPr lang="en-US" altLang="en-US" sz="1800" dirty="0">
                <a:latin typeface="Calibri" panose="020F0502020204030204" pitchFamily="34" charset="0"/>
                <a:cs typeface="Times New Roman" charset="0"/>
              </a:rPr>
              <a:t>PASS </a:t>
            </a:r>
            <a:r>
              <a:rPr lang="en-US" altLang="en-US" sz="1800" b="0" dirty="0">
                <a:latin typeface="Calibri" panose="020F0502020204030204" pitchFamily="34" charset="0"/>
                <a:cs typeface="Times New Roman" charset="0"/>
              </a:rPr>
              <a:t>stands for </a:t>
            </a:r>
            <a:r>
              <a:rPr lang="en-US" altLang="en-US" sz="1800" dirty="0">
                <a:latin typeface="Calibri" panose="020F0502020204030204" pitchFamily="34" charset="0"/>
                <a:cs typeface="Times New Roman" charset="0"/>
              </a:rPr>
              <a:t>P</a:t>
            </a:r>
            <a:r>
              <a:rPr lang="en-US" altLang="en-US" sz="1800" b="0" dirty="0">
                <a:latin typeface="Calibri" panose="020F0502020204030204" pitchFamily="34" charset="0"/>
                <a:cs typeface="Times New Roman" charset="0"/>
              </a:rPr>
              <a:t>ull, </a:t>
            </a:r>
            <a:r>
              <a:rPr lang="en-US" altLang="en-US" sz="1800" dirty="0">
                <a:latin typeface="Calibri" panose="020F0502020204030204" pitchFamily="34" charset="0"/>
                <a:cs typeface="Times New Roman" charset="0"/>
              </a:rPr>
              <a:t>A</a:t>
            </a:r>
            <a:r>
              <a:rPr lang="en-US" altLang="en-US" sz="1800" b="0" dirty="0">
                <a:latin typeface="Calibri" panose="020F0502020204030204" pitchFamily="34" charset="0"/>
                <a:cs typeface="Times New Roman" charset="0"/>
              </a:rPr>
              <a:t>im, </a:t>
            </a:r>
            <a:r>
              <a:rPr lang="en-US" altLang="en-US" sz="1800" dirty="0">
                <a:latin typeface="Calibri" panose="020F0502020204030204" pitchFamily="34" charset="0"/>
                <a:cs typeface="Times New Roman" charset="0"/>
              </a:rPr>
              <a:t>S</a:t>
            </a:r>
            <a:r>
              <a:rPr lang="en-US" altLang="en-US" sz="1800" b="0" dirty="0">
                <a:latin typeface="Calibri" panose="020F0502020204030204" pitchFamily="34" charset="0"/>
                <a:cs typeface="Times New Roman" charset="0"/>
              </a:rPr>
              <a:t>queeze and </a:t>
            </a:r>
            <a:r>
              <a:rPr lang="en-US" altLang="en-US" sz="1800" dirty="0">
                <a:latin typeface="Calibri" panose="020F0502020204030204" pitchFamily="34" charset="0"/>
                <a:cs typeface="Times New Roman" charset="0"/>
              </a:rPr>
              <a:t>S</a:t>
            </a:r>
            <a:r>
              <a:rPr lang="en-US" altLang="en-US" sz="1800" b="0" dirty="0">
                <a:latin typeface="Calibri" panose="020F0502020204030204" pitchFamily="34" charset="0"/>
                <a:cs typeface="Times New Roman" charset="0"/>
              </a:rPr>
              <a:t>weep.</a:t>
            </a:r>
          </a:p>
          <a:p>
            <a:pPr>
              <a:buFont typeface="Wingdings" pitchFamily="2" charset="2"/>
              <a:buNone/>
            </a:pPr>
            <a:endParaRPr lang="en-US" altLang="en-US" sz="1800" b="0" dirty="0">
              <a:latin typeface="Calibri" panose="020F0502020204030204" pitchFamily="34" charset="0"/>
              <a:cs typeface="Times New Roman" charset="0"/>
            </a:endParaRPr>
          </a:p>
          <a:p>
            <a:pPr>
              <a:buFont typeface="Wingdings" pitchFamily="2" charset="2"/>
              <a:buNone/>
            </a:pPr>
            <a:r>
              <a:rPr lang="en-US" altLang="en-US" sz="1800" b="0" dirty="0">
                <a:latin typeface="Calibri" panose="020F0502020204030204" pitchFamily="34" charset="0"/>
                <a:cs typeface="Times New Roman" charset="0"/>
              </a:rPr>
              <a:t>    </a:t>
            </a:r>
            <a:r>
              <a:rPr lang="en-US" altLang="en-US" sz="1800" u="sng" dirty="0">
                <a:solidFill>
                  <a:srgbClr val="FF0000"/>
                </a:solidFill>
                <a:latin typeface="Calibri" panose="020F0502020204030204" pitchFamily="34" charset="0"/>
                <a:cs typeface="Times New Roman" charset="0"/>
              </a:rPr>
              <a:t>P</a:t>
            </a:r>
            <a:r>
              <a:rPr lang="en-US" altLang="en-US" sz="1800" b="0" dirty="0">
                <a:latin typeface="Calibri" panose="020F0502020204030204" pitchFamily="34" charset="0"/>
                <a:cs typeface="Times New Roman" charset="0"/>
              </a:rPr>
              <a:t>ull the pin at the top of the cylinder. Some units require the releasing of a lock latch or pressing a puncture lever.</a:t>
            </a:r>
          </a:p>
          <a:p>
            <a:pPr>
              <a:buFont typeface="Wingdings" pitchFamily="2" charset="2"/>
              <a:buNone/>
            </a:pPr>
            <a:endParaRPr lang="en-US" altLang="en-US" sz="1800" b="0" dirty="0">
              <a:latin typeface="Calibri" panose="020F0502020204030204" pitchFamily="34" charset="0"/>
              <a:cs typeface="Times New Roman" charset="0"/>
            </a:endParaRPr>
          </a:p>
          <a:p>
            <a:pPr>
              <a:buFont typeface="Wingdings" pitchFamily="2" charset="2"/>
              <a:buNone/>
            </a:pPr>
            <a:r>
              <a:rPr lang="en-US" altLang="en-US" sz="1800" b="0" dirty="0">
                <a:latin typeface="Calibri" panose="020F0502020204030204" pitchFamily="34" charset="0"/>
                <a:cs typeface="Times New Roman" charset="0"/>
              </a:rPr>
              <a:t>    </a:t>
            </a:r>
            <a:r>
              <a:rPr lang="en-US" altLang="en-US" sz="1800" u="sng" dirty="0">
                <a:solidFill>
                  <a:srgbClr val="FF0000"/>
                </a:solidFill>
                <a:latin typeface="Calibri" panose="020F0502020204030204" pitchFamily="34" charset="0"/>
                <a:cs typeface="Times New Roman" charset="0"/>
              </a:rPr>
              <a:t>A</a:t>
            </a:r>
            <a:r>
              <a:rPr lang="en-US" altLang="en-US" sz="1800" b="0" dirty="0">
                <a:latin typeface="Calibri" panose="020F0502020204030204" pitchFamily="34" charset="0"/>
                <a:cs typeface="Times New Roman" charset="0"/>
              </a:rPr>
              <a:t>im the nozzle at the base of the fire.</a:t>
            </a:r>
          </a:p>
          <a:p>
            <a:pPr>
              <a:buFont typeface="Wingdings" pitchFamily="2" charset="2"/>
              <a:buNone/>
            </a:pPr>
            <a:endParaRPr lang="en-US" altLang="en-US" sz="1800" b="0" dirty="0">
              <a:latin typeface="Calibri" panose="020F0502020204030204" pitchFamily="34" charset="0"/>
              <a:cs typeface="Times New Roman" charset="0"/>
            </a:endParaRPr>
          </a:p>
          <a:p>
            <a:pPr>
              <a:buFont typeface="Wingdings" pitchFamily="2" charset="2"/>
              <a:buNone/>
            </a:pPr>
            <a:r>
              <a:rPr lang="en-US" altLang="en-US" sz="1800" b="0" dirty="0">
                <a:latin typeface="Calibri" panose="020F0502020204030204" pitchFamily="34" charset="0"/>
                <a:cs typeface="Times New Roman" charset="0"/>
              </a:rPr>
              <a:t>    </a:t>
            </a:r>
            <a:r>
              <a:rPr lang="en-US" altLang="en-US" sz="1800" u="sng" dirty="0">
                <a:solidFill>
                  <a:srgbClr val="FF0000"/>
                </a:solidFill>
                <a:latin typeface="Calibri" panose="020F0502020204030204" pitchFamily="34" charset="0"/>
                <a:cs typeface="Times New Roman" charset="0"/>
              </a:rPr>
              <a:t>S</a:t>
            </a:r>
            <a:r>
              <a:rPr lang="en-US" altLang="en-US" sz="1800" b="0" dirty="0">
                <a:latin typeface="Calibri" panose="020F0502020204030204" pitchFamily="34" charset="0"/>
                <a:cs typeface="Times New Roman" charset="0"/>
              </a:rPr>
              <a:t>queeze or press the handle.</a:t>
            </a:r>
          </a:p>
          <a:p>
            <a:pPr>
              <a:buFont typeface="Wingdings" pitchFamily="2" charset="2"/>
              <a:buNone/>
            </a:pPr>
            <a:endParaRPr lang="en-US" altLang="en-US" sz="1800" dirty="0">
              <a:latin typeface="Calibri" panose="020F0502020204030204" pitchFamily="34" charset="0"/>
              <a:cs typeface="Times New Roman" charset="0"/>
            </a:endParaRPr>
          </a:p>
          <a:p>
            <a:pPr>
              <a:buFont typeface="Wingdings" pitchFamily="2" charset="2"/>
              <a:buNone/>
            </a:pPr>
            <a:r>
              <a:rPr lang="en-US" altLang="en-US" sz="1800" b="0" dirty="0">
                <a:latin typeface="Calibri" panose="020F0502020204030204" pitchFamily="34" charset="0"/>
                <a:cs typeface="Times New Roman" charset="0"/>
              </a:rPr>
              <a:t>    </a:t>
            </a:r>
            <a:r>
              <a:rPr lang="en-US" altLang="en-US" sz="1800" u="sng" dirty="0">
                <a:solidFill>
                  <a:srgbClr val="FF0000"/>
                </a:solidFill>
                <a:latin typeface="Calibri" panose="020F0502020204030204" pitchFamily="34" charset="0"/>
                <a:cs typeface="Times New Roman" charset="0"/>
              </a:rPr>
              <a:t>S</a:t>
            </a:r>
            <a:r>
              <a:rPr lang="en-US" altLang="en-US" sz="1800" b="0" dirty="0">
                <a:latin typeface="Calibri" panose="020F0502020204030204" pitchFamily="34" charset="0"/>
                <a:cs typeface="Times New Roman" charset="0"/>
              </a:rPr>
              <a:t>weep the contents from side to side at the base of the fire until it goes out.</a:t>
            </a:r>
          </a:p>
          <a:p>
            <a:pPr>
              <a:buFont typeface="Wingdings" pitchFamily="2" charset="2"/>
              <a:buNone/>
            </a:pPr>
            <a:r>
              <a:rPr lang="en-US" altLang="en-US" sz="1800" b="0" dirty="0">
                <a:solidFill>
                  <a:srgbClr val="000099"/>
                </a:solidFill>
                <a:latin typeface="Comic Sans MS" pitchFamily="66" charset="0"/>
                <a:cs typeface="Times New Roman" charset="0"/>
              </a:rPr>
              <a:t>    </a:t>
            </a:r>
          </a:p>
          <a:p>
            <a:pPr>
              <a:buFont typeface="Wingdings" pitchFamily="2" charset="2"/>
              <a:buNone/>
            </a:pPr>
            <a:endParaRPr lang="en-US" altLang="en-US" sz="1800" b="0" dirty="0">
              <a:solidFill>
                <a:srgbClr val="000099"/>
              </a:solidFill>
              <a:latin typeface="Comic Sans MS" pitchFamily="66" charset="0"/>
              <a:cs typeface="Times New Roman" charset="0"/>
            </a:endParaRPr>
          </a:p>
        </p:txBody>
      </p:sp>
      <p:sp>
        <p:nvSpPr>
          <p:cNvPr id="15364" name="Rectangle 4"/>
          <p:cNvSpPr>
            <a:spLocks noChangeArrowheads="1"/>
          </p:cNvSpPr>
          <p:nvPr/>
        </p:nvSpPr>
        <p:spPr bwMode="auto">
          <a:xfrm>
            <a:off x="3565525" y="2462213"/>
            <a:ext cx="2012950" cy="1400383"/>
          </a:xfrm>
          <a:prstGeom prst="rect">
            <a:avLst/>
          </a:prstGeom>
          <a:noFill/>
          <a:ln>
            <a:noFill/>
          </a:ln>
          <a:effectLst/>
          <a:extLst>
            <a:ext uri="{909E8E84-426E-40DD-AFC4-6F175D3DCCD1}">
              <a14:hiddenFill xmlns:a14="http://schemas.microsoft.com/office/drawing/2010/main">
                <a:solidFill>
                  <a:srgbClr val="0C2D83"/>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r>
              <a:rPr lang="en-US" altLang="en-US" dirty="0">
                <a:solidFill>
                  <a:srgbClr val="FF00FF"/>
                </a:solidFill>
              </a:rPr>
            </a:br>
            <a:r>
              <a:rPr lang="en-US" altLang="en-US" dirty="0"/>
              <a:t>  </a:t>
            </a:r>
            <a:r>
              <a:rPr lang="en-US" altLang="en-US" sz="4900" dirty="0"/>
              <a:t> </a:t>
            </a:r>
            <a:r>
              <a:rPr lang="en-US" altLang="en-US" dirty="0"/>
              <a:t>           </a:t>
            </a:r>
            <a:r>
              <a:rPr lang="en-US" altLang="en-US" sz="4900" dirty="0"/>
              <a:t> </a:t>
            </a:r>
            <a:r>
              <a:rPr lang="en-US" altLang="en-US" dirty="0"/>
              <a:t>         </a:t>
            </a:r>
          </a:p>
          <a:p>
            <a:endParaRPr lang="en-US" altLang="en-US" dirty="0"/>
          </a:p>
        </p:txBody>
      </p:sp>
      <p:pic>
        <p:nvPicPr>
          <p:cNvPr id="15366" name="Picture 6" descr="Pas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181600"/>
            <a:ext cx="1143000" cy="1120775"/>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Pass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181600"/>
            <a:ext cx="1131888" cy="112077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Pass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181600"/>
            <a:ext cx="1143000" cy="1120775"/>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Pass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5181600"/>
            <a:ext cx="1143000" cy="11207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background with red text&#10;&#10;Description automatically generated">
            <a:extLst>
              <a:ext uri="{FF2B5EF4-FFF2-40B4-BE49-F238E27FC236}">
                <a16:creationId xmlns:a16="http://schemas.microsoft.com/office/drawing/2014/main" id="{38054954-A50E-8476-CFEF-C3DDAD9177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2783162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28600" y="1447800"/>
            <a:ext cx="8915400" cy="5181600"/>
          </a:xfrm>
        </p:spPr>
        <p:txBody>
          <a:bodyPr>
            <a:normAutofit lnSpcReduction="10000"/>
          </a:bodyPr>
          <a:lstStyle/>
          <a:p>
            <a:pPr algn="ctr">
              <a:lnSpc>
                <a:spcPct val="90000"/>
              </a:lnSpc>
              <a:buFont typeface="Wingdings" pitchFamily="2" charset="2"/>
              <a:buNone/>
            </a:pPr>
            <a:r>
              <a:rPr lang="en-US" altLang="en-US" sz="2800" b="0" dirty="0">
                <a:solidFill>
                  <a:srgbClr val="FF0000"/>
                </a:solidFill>
                <a:latin typeface="Calibri" panose="020F0502020204030204" pitchFamily="34" charset="0"/>
                <a:cs typeface="Times New Roman" charset="0"/>
              </a:rPr>
              <a:t>When to Fight a Fire</a:t>
            </a:r>
          </a:p>
          <a:p>
            <a:pPr marL="0" indent="0">
              <a:lnSpc>
                <a:spcPct val="90000"/>
              </a:lnSpc>
              <a:buNone/>
            </a:pPr>
            <a:endParaRPr lang="en-US" altLang="en-US" sz="1800" dirty="0">
              <a:solidFill>
                <a:srgbClr val="000099"/>
              </a:solidFill>
              <a:latin typeface="Comic Sans MS" pitchFamily="66" charset="0"/>
              <a:cs typeface="Times New Roman" charset="0"/>
            </a:endParaRPr>
          </a:p>
          <a:p>
            <a:pPr marL="0" indent="0">
              <a:lnSpc>
                <a:spcPct val="90000"/>
              </a:lnSpc>
              <a:buNone/>
            </a:pPr>
            <a:r>
              <a:rPr lang="en-US" altLang="en-US" sz="1800" b="0" dirty="0">
                <a:latin typeface="Calibri" panose="020F0502020204030204" pitchFamily="34" charset="0"/>
                <a:cs typeface="Times New Roman" charset="0"/>
              </a:rPr>
              <a:t>You should fight a fire with a fire extinguisher only when all the following are true:</a:t>
            </a:r>
          </a:p>
          <a:p>
            <a:pPr>
              <a:lnSpc>
                <a:spcPct val="90000"/>
              </a:lnSpc>
              <a:buFont typeface="+mj-lt"/>
              <a:buAutoNum type="arabicPeriod"/>
            </a:pPr>
            <a:endParaRPr lang="en-US" altLang="en-US" sz="1800" b="0" dirty="0">
              <a:latin typeface="Calibri" panose="020F0502020204030204" pitchFamily="34" charset="0"/>
              <a:cs typeface="Times New Roman" charset="0"/>
            </a:endParaRPr>
          </a:p>
          <a:p>
            <a:pPr>
              <a:lnSpc>
                <a:spcPct val="90000"/>
              </a:lnSpc>
              <a:buFont typeface="+mj-lt"/>
              <a:buAutoNum type="arabicPeriod"/>
            </a:pPr>
            <a:r>
              <a:rPr lang="en-US" altLang="en-US" sz="1800" b="0" dirty="0">
                <a:latin typeface="Calibri" panose="020F0502020204030204" pitchFamily="34" charset="0"/>
                <a:cs typeface="Times New Roman" charset="0"/>
              </a:rPr>
              <a:t>Everyone has left or is leaving the building.</a:t>
            </a:r>
          </a:p>
          <a:p>
            <a:pPr>
              <a:lnSpc>
                <a:spcPct val="90000"/>
              </a:lnSpc>
              <a:buFont typeface="+mj-lt"/>
              <a:buAutoNum type="arabicPeriod"/>
            </a:pPr>
            <a:endParaRPr lang="en-US" altLang="en-US" sz="1800" b="0" dirty="0">
              <a:latin typeface="Calibri" panose="020F0502020204030204" pitchFamily="34" charset="0"/>
              <a:cs typeface="Times New Roman" charset="0"/>
            </a:endParaRPr>
          </a:p>
          <a:p>
            <a:pPr>
              <a:lnSpc>
                <a:spcPct val="90000"/>
              </a:lnSpc>
              <a:buFont typeface="+mj-lt"/>
              <a:buAutoNum type="arabicPeriod"/>
            </a:pPr>
            <a:r>
              <a:rPr lang="en-US" altLang="en-US" sz="1800" b="0" dirty="0">
                <a:latin typeface="Calibri" panose="020F0502020204030204" pitchFamily="34" charset="0"/>
                <a:cs typeface="Times New Roman" charset="0"/>
              </a:rPr>
              <a:t>The fire department has been called</a:t>
            </a:r>
            <a:r>
              <a:rPr lang="en-US" altLang="en-US" sz="1800" dirty="0">
                <a:latin typeface="Calibri" panose="020F0502020204030204" pitchFamily="34" charset="0"/>
                <a:cs typeface="Times New Roman" charset="0"/>
              </a:rPr>
              <a:t>.</a:t>
            </a:r>
          </a:p>
          <a:p>
            <a:pPr>
              <a:lnSpc>
                <a:spcPct val="90000"/>
              </a:lnSpc>
              <a:buFont typeface="+mj-lt"/>
              <a:buAutoNum type="arabicPeriod"/>
            </a:pPr>
            <a:endParaRPr lang="en-US" altLang="en-US" sz="1800" b="0" dirty="0">
              <a:latin typeface="Calibri" panose="020F0502020204030204" pitchFamily="34" charset="0"/>
              <a:cs typeface="Times New Roman" charset="0"/>
            </a:endParaRPr>
          </a:p>
          <a:p>
            <a:pPr>
              <a:lnSpc>
                <a:spcPct val="90000"/>
              </a:lnSpc>
              <a:buFont typeface="+mj-lt"/>
              <a:buAutoNum type="arabicPeriod"/>
            </a:pPr>
            <a:r>
              <a:rPr lang="en-US" altLang="en-US" sz="1800" b="0" dirty="0">
                <a:latin typeface="Calibri" panose="020F0502020204030204" pitchFamily="34" charset="0"/>
                <a:cs typeface="Times New Roman" charset="0"/>
              </a:rPr>
              <a:t>The fire is small and confined to the immediate areas where it started such as in a </a:t>
            </a:r>
            <a:r>
              <a:rPr lang="en-US" altLang="en-US" sz="1800" b="0" dirty="0">
                <a:solidFill>
                  <a:srgbClr val="FF00FF"/>
                </a:solidFill>
                <a:latin typeface="Calibri" panose="020F0502020204030204" pitchFamily="34" charset="0"/>
                <a:cs typeface="Times New Roman" charset="0"/>
              </a:rPr>
              <a:t>	</a:t>
            </a:r>
            <a:r>
              <a:rPr lang="en-US" altLang="en-US" sz="1800" b="0" dirty="0">
                <a:latin typeface="Calibri" panose="020F0502020204030204" pitchFamily="34" charset="0"/>
                <a:cs typeface="Times New Roman" charset="0"/>
              </a:rPr>
              <a:t>wastebasket, cushion, small appliance, stove, etc.</a:t>
            </a:r>
          </a:p>
          <a:p>
            <a:pPr>
              <a:lnSpc>
                <a:spcPct val="90000"/>
              </a:lnSpc>
              <a:buFont typeface="+mj-lt"/>
              <a:buAutoNum type="arabicPeriod"/>
            </a:pPr>
            <a:endParaRPr lang="en-US" altLang="en-US" sz="1800" b="0" dirty="0">
              <a:latin typeface="Calibri" panose="020F0502020204030204" pitchFamily="34" charset="0"/>
              <a:cs typeface="Times New Roman" charset="0"/>
            </a:endParaRPr>
          </a:p>
          <a:p>
            <a:pPr>
              <a:lnSpc>
                <a:spcPct val="90000"/>
              </a:lnSpc>
              <a:buFont typeface="+mj-lt"/>
              <a:buAutoNum type="arabicPeriod"/>
            </a:pPr>
            <a:r>
              <a:rPr lang="en-US" altLang="en-US" sz="1800" b="0" dirty="0">
                <a:latin typeface="Calibri" panose="020F0502020204030204" pitchFamily="34" charset="0"/>
                <a:cs typeface="Times New Roman" charset="0"/>
              </a:rPr>
              <a:t>You can fight the fire with your back to a safe escape route.</a:t>
            </a:r>
          </a:p>
          <a:p>
            <a:pPr>
              <a:lnSpc>
                <a:spcPct val="90000"/>
              </a:lnSpc>
              <a:buFont typeface="+mj-lt"/>
              <a:buAutoNum type="arabicPeriod"/>
            </a:pPr>
            <a:endParaRPr lang="en-US" altLang="en-US" sz="1800" b="0" dirty="0">
              <a:latin typeface="Calibri" panose="020F0502020204030204" pitchFamily="34" charset="0"/>
              <a:cs typeface="Times New Roman" charset="0"/>
            </a:endParaRPr>
          </a:p>
          <a:p>
            <a:pPr>
              <a:lnSpc>
                <a:spcPct val="90000"/>
              </a:lnSpc>
              <a:buFont typeface="+mj-lt"/>
              <a:buAutoNum type="arabicPeriod"/>
            </a:pPr>
            <a:r>
              <a:rPr lang="en-US" altLang="en-US" sz="1800" b="0" dirty="0">
                <a:latin typeface="Calibri" panose="020F0502020204030204" pitchFamily="34" charset="0"/>
                <a:cs typeface="Times New Roman" charset="0"/>
              </a:rPr>
              <a:t>Your extinguisher is rated for the type of fire you are fighting and is in good working order.</a:t>
            </a:r>
          </a:p>
          <a:p>
            <a:pPr>
              <a:lnSpc>
                <a:spcPct val="90000"/>
              </a:lnSpc>
              <a:buFont typeface="+mj-lt"/>
              <a:buAutoNum type="arabicPeriod"/>
            </a:pPr>
            <a:endParaRPr lang="en-US" altLang="en-US" sz="1800" b="0" dirty="0">
              <a:latin typeface="Calibri" panose="020F0502020204030204" pitchFamily="34" charset="0"/>
              <a:cs typeface="Times New Roman" charset="0"/>
            </a:endParaRPr>
          </a:p>
          <a:p>
            <a:pPr>
              <a:lnSpc>
                <a:spcPct val="90000"/>
              </a:lnSpc>
              <a:buFont typeface="+mj-lt"/>
              <a:buAutoNum type="arabicPeriod"/>
            </a:pPr>
            <a:r>
              <a:rPr lang="en-US" altLang="en-US" sz="1800" b="0" dirty="0">
                <a:latin typeface="Calibri" panose="020F0502020204030204" pitchFamily="34" charset="0"/>
                <a:cs typeface="Times New Roman" charset="0"/>
              </a:rPr>
              <a:t>You have had training in use of the extinguisher and are confident that you can operate it effectively.</a:t>
            </a:r>
          </a:p>
          <a:p>
            <a:pPr marL="0" indent="0">
              <a:lnSpc>
                <a:spcPct val="90000"/>
              </a:lnSpc>
              <a:buNone/>
            </a:pPr>
            <a:endParaRPr lang="en-US" altLang="en-US" sz="1800" b="0" dirty="0">
              <a:latin typeface="Calibri" panose="020F0502020204030204" pitchFamily="34" charset="0"/>
              <a:cs typeface="Times New Roman" charset="0"/>
            </a:endParaRPr>
          </a:p>
          <a:p>
            <a:pPr>
              <a:lnSpc>
                <a:spcPct val="90000"/>
              </a:lnSpc>
              <a:buFont typeface="Wingdings" pitchFamily="2" charset="2"/>
              <a:buNone/>
            </a:pPr>
            <a:endParaRPr lang="en-US" altLang="en-US" sz="1800" b="0" dirty="0">
              <a:solidFill>
                <a:srgbClr val="000099"/>
              </a:solidFill>
              <a:latin typeface="Comic Sans MS" pitchFamily="66" charset="0"/>
              <a:cs typeface="Times New Roman" charset="0"/>
            </a:endParaRPr>
          </a:p>
        </p:txBody>
      </p:sp>
      <p:pic>
        <p:nvPicPr>
          <p:cNvPr id="4" name="Picture 3" descr="A black background with red text&#10;&#10;Description automatically generated">
            <a:extLst>
              <a:ext uri="{FF2B5EF4-FFF2-40B4-BE49-F238E27FC236}">
                <a16:creationId xmlns:a16="http://schemas.microsoft.com/office/drawing/2014/main" id="{2D0EDAFA-01D8-FF0E-AC5A-A9772D6A5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284096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altLang="en-US" sz="2600" b="0" dirty="0">
                <a:solidFill>
                  <a:srgbClr val="FF0000"/>
                </a:solidFill>
                <a:latin typeface="Calibri" panose="020F0502020204030204" pitchFamily="34" charset="0"/>
                <a:cs typeface="Times New Roman" charset="0"/>
              </a:rPr>
              <a:t>When not to Fight a Fire</a:t>
            </a:r>
          </a:p>
          <a:p>
            <a:pPr marL="0" indent="0" algn="ctr">
              <a:buNone/>
            </a:pPr>
            <a:endParaRPr lang="en-US" sz="2600" dirty="0"/>
          </a:p>
          <a:p>
            <a:r>
              <a:rPr lang="en-US" sz="1900" dirty="0"/>
              <a:t>Don’t try to fight a fire if you are not trained in the proper use of a fire extinguisher, or if you do not feel comfortable using the fire extinguisher in a real fire situation. </a:t>
            </a:r>
          </a:p>
          <a:p>
            <a:pPr marL="0" indent="0">
              <a:buNone/>
            </a:pPr>
            <a:endParaRPr lang="en-US" sz="1900" dirty="0"/>
          </a:p>
          <a:p>
            <a:r>
              <a:rPr lang="en-US" sz="1900" dirty="0"/>
              <a:t>Instead, close the door to slow down the spread of the fire, leave the building and activate the fire alarm on the way out.</a:t>
            </a:r>
          </a:p>
          <a:p>
            <a:pPr marL="0" indent="0">
              <a:buNone/>
            </a:pPr>
            <a:endParaRPr lang="en-US" sz="1900" dirty="0"/>
          </a:p>
          <a:p>
            <a:r>
              <a:rPr lang="en-US" sz="1900" dirty="0"/>
              <a:t>Call </a:t>
            </a:r>
            <a:r>
              <a:rPr lang="en-US" sz="1900" dirty="0">
                <a:solidFill>
                  <a:srgbClr val="FF0000"/>
                </a:solidFill>
              </a:rPr>
              <a:t>911</a:t>
            </a:r>
            <a:r>
              <a:rPr lang="en-US" sz="1900" dirty="0"/>
              <a:t> and report the fire.</a:t>
            </a:r>
          </a:p>
        </p:txBody>
      </p:sp>
      <p:pic>
        <p:nvPicPr>
          <p:cNvPr id="6" name="Picture 5" descr="A black background with red text&#10;&#10;Description automatically generated">
            <a:extLst>
              <a:ext uri="{FF2B5EF4-FFF2-40B4-BE49-F238E27FC236}">
                <a16:creationId xmlns:a16="http://schemas.microsoft.com/office/drawing/2014/main" id="{BB095602-2B0C-C0B7-D60C-7B1256CCE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2363772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endParaRPr lang="en-US" sz="1800" dirty="0"/>
          </a:p>
          <a:p>
            <a:pPr marL="0" indent="0">
              <a:buNone/>
            </a:pPr>
            <a:r>
              <a:rPr lang="en-US" sz="1800" dirty="0"/>
              <a:t>Please contact the UGA Office of Fire and Life Safety if you need any of the following services:</a:t>
            </a:r>
          </a:p>
          <a:p>
            <a:pPr marL="0" indent="0">
              <a:buNone/>
            </a:pPr>
            <a:endParaRPr lang="en-US" sz="1800" dirty="0"/>
          </a:p>
          <a:p>
            <a:pPr>
              <a:buFont typeface="+mj-lt"/>
              <a:buAutoNum type="arabicPeriod"/>
            </a:pPr>
            <a:r>
              <a:rPr lang="en-US" sz="1800" dirty="0"/>
              <a:t>You need a fire extinguisher added to your work area;</a:t>
            </a:r>
          </a:p>
          <a:p>
            <a:pPr>
              <a:buFont typeface="+mj-lt"/>
              <a:buAutoNum type="arabicPeriod"/>
            </a:pPr>
            <a:r>
              <a:rPr lang="en-US" sz="1800" dirty="0"/>
              <a:t>You need a fire extinguisher in your work area replaced;</a:t>
            </a:r>
          </a:p>
          <a:p>
            <a:pPr>
              <a:buFont typeface="+mj-lt"/>
              <a:buAutoNum type="arabicPeriod"/>
            </a:pPr>
            <a:r>
              <a:rPr lang="en-US" sz="1800" dirty="0"/>
              <a:t>You need a fire extinguisher recharged;</a:t>
            </a:r>
          </a:p>
          <a:p>
            <a:pPr>
              <a:buFont typeface="+mj-lt"/>
              <a:buAutoNum type="arabicPeriod"/>
            </a:pPr>
            <a:r>
              <a:rPr lang="en-US" sz="1800" dirty="0"/>
              <a:t>You would like to attend or schedule a Fire Safety Training course;</a:t>
            </a:r>
          </a:p>
          <a:p>
            <a:pPr>
              <a:buFont typeface="+mj-lt"/>
              <a:buAutoNum type="arabicPeriod"/>
            </a:pPr>
            <a:r>
              <a:rPr lang="en-US" sz="1800" dirty="0"/>
              <a:t>You have any fire safety related questions.</a:t>
            </a:r>
          </a:p>
          <a:p>
            <a:pPr marL="0" indent="0">
              <a:buNone/>
            </a:pPr>
            <a:endParaRPr lang="en-US" sz="1800" dirty="0"/>
          </a:p>
          <a:p>
            <a:pPr marL="0" indent="0">
              <a:buNone/>
            </a:pPr>
            <a:r>
              <a:rPr lang="en-US" sz="1800" dirty="0"/>
              <a:t>Thank you for your interest in fire safety. If we can assist you in any way, please feel free to contact us.</a:t>
            </a:r>
          </a:p>
          <a:p>
            <a:pPr>
              <a:buFont typeface="+mj-lt"/>
              <a:buAutoNum type="arabicPeriod"/>
            </a:pPr>
            <a:endParaRPr lang="en-US" sz="1800" dirty="0"/>
          </a:p>
          <a:p>
            <a:pPr marL="0" indent="0">
              <a:buNone/>
            </a:pPr>
            <a:r>
              <a:rPr lang="en-US" sz="1800" dirty="0"/>
              <a:t>Our contact information:</a:t>
            </a:r>
          </a:p>
          <a:p>
            <a:pPr marL="0" indent="0">
              <a:buNone/>
            </a:pPr>
            <a:endParaRPr lang="en-US" sz="1800" dirty="0"/>
          </a:p>
          <a:p>
            <a:pPr marL="0" indent="0">
              <a:buNone/>
            </a:pPr>
            <a:r>
              <a:rPr lang="en-US" sz="1800" dirty="0"/>
              <a:t>Tim Lister</a:t>
            </a:r>
            <a:r>
              <a:rPr lang="en-US" sz="1800" dirty="0">
                <a:solidFill>
                  <a:srgbClr val="FF00FF"/>
                </a:solidFill>
              </a:rPr>
              <a:t>				</a:t>
            </a:r>
            <a:r>
              <a:rPr lang="en-US" sz="1800" dirty="0"/>
              <a:t>              Russell D. Dukes</a:t>
            </a:r>
          </a:p>
          <a:p>
            <a:pPr marL="0" indent="0">
              <a:buNone/>
            </a:pPr>
            <a:r>
              <a:rPr lang="en-US" sz="1800" dirty="0"/>
              <a:t>Telephone: (706) 713-2726</a:t>
            </a:r>
            <a:r>
              <a:rPr lang="en-US" sz="1800" dirty="0">
                <a:solidFill>
                  <a:srgbClr val="FF00FF"/>
                </a:solidFill>
              </a:rPr>
              <a:t>	</a:t>
            </a:r>
            <a:r>
              <a:rPr lang="en-US" sz="1800" dirty="0"/>
              <a:t>                                Telephone: (706) 542-7165</a:t>
            </a:r>
          </a:p>
          <a:p>
            <a:pPr marL="0" indent="0">
              <a:buNone/>
            </a:pPr>
            <a:r>
              <a:rPr lang="en-US" sz="1800" dirty="0"/>
              <a:t>E-mail: </a:t>
            </a:r>
            <a:r>
              <a:rPr lang="en-US" sz="1800" dirty="0">
                <a:hlinkClick r:id="rId4"/>
              </a:rPr>
              <a:t>timothy.lister@uga.edu</a:t>
            </a:r>
            <a:r>
              <a:rPr lang="en-US" sz="1800" dirty="0"/>
              <a:t>                                 E-mail: </a:t>
            </a:r>
            <a:r>
              <a:rPr lang="en-US" sz="1800" dirty="0">
                <a:hlinkClick r:id="rId5"/>
              </a:rPr>
              <a:t>rddukes@uga.edu</a:t>
            </a:r>
            <a:endParaRPr lang="en-US" sz="1800" dirty="0"/>
          </a:p>
          <a:p>
            <a:pPr marL="0" indent="0">
              <a:buNone/>
            </a:pPr>
            <a:endParaRPr lang="en-US" sz="1800" dirty="0"/>
          </a:p>
        </p:txBody>
      </p:sp>
      <p:pic>
        <p:nvPicPr>
          <p:cNvPr id="6" name="Picture 5" descr="A black background with red text&#10;&#10;Description automatically generated">
            <a:extLst>
              <a:ext uri="{FF2B5EF4-FFF2-40B4-BE49-F238E27FC236}">
                <a16:creationId xmlns:a16="http://schemas.microsoft.com/office/drawing/2014/main" id="{3559F89F-9348-D43B-81C6-08E4E93C33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224100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r>
              <a:rPr lang="en-US" dirty="0"/>
              <a:t>Basic Fire Safety Information:</a:t>
            </a:r>
          </a:p>
          <a:p>
            <a:pPr marL="0" indent="0">
              <a:buNone/>
            </a:pPr>
            <a:endParaRPr lang="en-US" dirty="0"/>
          </a:p>
          <a:p>
            <a:pPr marL="0" indent="0">
              <a:buNone/>
            </a:pPr>
            <a:r>
              <a:rPr lang="en-US" dirty="0"/>
              <a:t>NFPA 45</a:t>
            </a:r>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894" t="2552" r="14894" b="3330"/>
          <a:stretch/>
        </p:blipFill>
        <p:spPr bwMode="auto">
          <a:xfrm>
            <a:off x="5943600" y="2133600"/>
            <a:ext cx="2514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black background with red text&#10;&#10;Description automatically generated">
            <a:extLst>
              <a:ext uri="{FF2B5EF4-FFF2-40B4-BE49-F238E27FC236}">
                <a16:creationId xmlns:a16="http://schemas.microsoft.com/office/drawing/2014/main" id="{1FBE3EB5-AD6E-ABAC-609A-8AB362C3E3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261408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noChangeAspect="1"/>
          </p:cNvGraphicFramePr>
          <p:nvPr>
            <p:ph idx="1"/>
            <p:extLst>
              <p:ext uri="{D42A27DB-BD31-4B8C-83A1-F6EECF244321}">
                <p14:modId xmlns:p14="http://schemas.microsoft.com/office/powerpoint/2010/main" val="1143604573"/>
              </p:ext>
            </p:extLst>
          </p:nvPr>
        </p:nvGraphicFramePr>
        <p:xfrm>
          <a:off x="544774" y="2667000"/>
          <a:ext cx="3189026" cy="3655861"/>
        </p:xfrm>
        <a:graphic>
          <a:graphicData uri="http://schemas.openxmlformats.org/presentationml/2006/ole">
            <mc:AlternateContent xmlns:mc="http://schemas.openxmlformats.org/markup-compatibility/2006">
              <mc:Choice xmlns:v="urn:schemas-microsoft-com:vml" Requires="v">
                <p:oleObj name="Microsoft ClipArt Gallery" r:id="rId4" imgW="834840" imgH="957240" progId="MS_ClipArt_Gallery">
                  <p:embed/>
                </p:oleObj>
              </mc:Choice>
              <mc:Fallback>
                <p:oleObj name="Microsoft ClipArt Gallery" r:id="rId4" imgW="834840" imgH="957240" progId="MS_ClipArt_Gallery">
                  <p:embed/>
                  <p:pic>
                    <p:nvPicPr>
                      <p:cNvPr id="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74" y="2667000"/>
                        <a:ext cx="3189026" cy="3655861"/>
                      </a:xfrm>
                      <a:prstGeom prst="rect">
                        <a:avLst/>
                      </a:prstGeom>
                      <a:noFill/>
                      <a:ln>
                        <a:noFill/>
                      </a:ln>
                      <a:effectLst/>
                    </p:spPr>
                  </p:pic>
                </p:oleObj>
              </mc:Fallback>
            </mc:AlternateContent>
          </a:graphicData>
        </a:graphic>
      </p:graphicFrame>
      <p:sp>
        <p:nvSpPr>
          <p:cNvPr id="5" name="Rectangle 4"/>
          <p:cNvSpPr/>
          <p:nvPr/>
        </p:nvSpPr>
        <p:spPr>
          <a:xfrm>
            <a:off x="4191000" y="2667000"/>
            <a:ext cx="3654513" cy="461665"/>
          </a:xfrm>
          <a:prstGeom prst="rect">
            <a:avLst/>
          </a:prstGeom>
        </p:spPr>
        <p:txBody>
          <a:bodyPr wrap="square">
            <a:spAutoFit/>
          </a:bodyPr>
          <a:lstStyle/>
          <a:p>
            <a:r>
              <a:rPr lang="en-US" altLang="en-US" sz="2400" b="1" dirty="0">
                <a:solidFill>
                  <a:srgbClr val="FF0000"/>
                </a:solidFill>
                <a:latin typeface="Calibri" panose="020F0502020204030204" pitchFamily="34" charset="0"/>
              </a:rPr>
              <a:t>A rapid chemical reaction.</a:t>
            </a:r>
          </a:p>
        </p:txBody>
      </p:sp>
      <p:sp>
        <p:nvSpPr>
          <p:cNvPr id="6" name="Rectangle 5"/>
          <p:cNvSpPr/>
          <p:nvPr/>
        </p:nvSpPr>
        <p:spPr>
          <a:xfrm>
            <a:off x="4191000" y="3322320"/>
            <a:ext cx="4572000" cy="1569660"/>
          </a:xfrm>
          <a:prstGeom prst="rect">
            <a:avLst/>
          </a:prstGeom>
        </p:spPr>
        <p:txBody>
          <a:bodyPr>
            <a:spAutoFit/>
          </a:bodyPr>
          <a:lstStyle/>
          <a:p>
            <a:r>
              <a:rPr lang="en-US" altLang="en-US" sz="2400" b="1" dirty="0">
                <a:solidFill>
                  <a:srgbClr val="000000"/>
                </a:solidFill>
                <a:latin typeface="Calibri" panose="020F0502020204030204" pitchFamily="34" charset="0"/>
              </a:rPr>
              <a:t>the self-sustaining process of rapid oxidation of a fuel, which produces </a:t>
            </a:r>
          </a:p>
          <a:p>
            <a:r>
              <a:rPr lang="en-US" altLang="en-US" sz="2400" b="1" dirty="0">
                <a:solidFill>
                  <a:srgbClr val="000000"/>
                </a:solidFill>
                <a:latin typeface="Calibri" panose="020F0502020204030204" pitchFamily="34" charset="0"/>
              </a:rPr>
              <a:t>heat and light.</a:t>
            </a:r>
          </a:p>
        </p:txBody>
      </p:sp>
      <p:sp>
        <p:nvSpPr>
          <p:cNvPr id="7" name="Rectangle 6"/>
          <p:cNvSpPr/>
          <p:nvPr/>
        </p:nvSpPr>
        <p:spPr>
          <a:xfrm>
            <a:off x="3087692" y="1454649"/>
            <a:ext cx="3009667" cy="584775"/>
          </a:xfrm>
          <a:prstGeom prst="rect">
            <a:avLst/>
          </a:prstGeom>
        </p:spPr>
        <p:txBody>
          <a:bodyPr wrap="square">
            <a:spAutoFit/>
          </a:bodyPr>
          <a:lstStyle/>
          <a:p>
            <a:pPr algn="ctr"/>
            <a:r>
              <a:rPr lang="en-US" sz="3200" dirty="0"/>
              <a:t>Chemistry of Fire</a:t>
            </a:r>
          </a:p>
        </p:txBody>
      </p:sp>
      <p:pic>
        <p:nvPicPr>
          <p:cNvPr id="9" name="Picture 8" descr="A black background with red text&#10;&#10;Description automatically generated">
            <a:extLst>
              <a:ext uri="{FF2B5EF4-FFF2-40B4-BE49-F238E27FC236}">
                <a16:creationId xmlns:a16="http://schemas.microsoft.com/office/drawing/2014/main" id="{00AF04B4-4F22-C697-0B91-A367158F7E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418857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70510827"/>
              </p:ext>
            </p:extLst>
          </p:nvPr>
        </p:nvGraphicFramePr>
        <p:xfrm>
          <a:off x="5031941" y="2362200"/>
          <a:ext cx="3683914" cy="3200400"/>
        </p:xfrm>
        <a:graphic>
          <a:graphicData uri="http://schemas.openxmlformats.org/presentationml/2006/ole">
            <mc:AlternateContent xmlns:mc="http://schemas.openxmlformats.org/markup-compatibility/2006">
              <mc:Choice xmlns:v="urn:schemas-microsoft-com:vml" Requires="v">
                <p:oleObj name="Clip" r:id="rId4" imgW="1523880" imgH="1324080" progId="MS_ClipArt_Gallery.5">
                  <p:embed/>
                </p:oleObj>
              </mc:Choice>
              <mc:Fallback>
                <p:oleObj name="Clip" r:id="rId4" imgW="1523880" imgH="1324080" progId="MS_ClipArt_Gallery.5">
                  <p:embed/>
                  <p:pic>
                    <p:nvPicPr>
                      <p:cNvPr id="6" name="Content Placeholder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941" y="2362200"/>
                        <a:ext cx="3683914" cy="3200400"/>
                      </a:xfrm>
                      <a:prstGeom prst="rect">
                        <a:avLst/>
                      </a:prstGeom>
                      <a:noFill/>
                      <a:ln>
                        <a:noFill/>
                      </a:ln>
                      <a:effec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1326719523"/>
              </p:ext>
            </p:extLst>
          </p:nvPr>
        </p:nvGraphicFramePr>
        <p:xfrm>
          <a:off x="6248400" y="3886200"/>
          <a:ext cx="1334911" cy="1289538"/>
        </p:xfrm>
        <a:graphic>
          <a:graphicData uri="http://schemas.openxmlformats.org/presentationml/2006/ole">
            <mc:AlternateContent xmlns:mc="http://schemas.openxmlformats.org/markup-compatibility/2006">
              <mc:Choice xmlns:v="urn:schemas-microsoft-com:vml" Requires="v">
                <p:oleObj name="Clip" r:id="rId6" imgW="2238480" imgH="2257560" progId="MS_ClipArt_Gallery.5">
                  <p:embed/>
                </p:oleObj>
              </mc:Choice>
              <mc:Fallback>
                <p:oleObj name="Clip" r:id="rId6" imgW="2238480" imgH="2257560" progId="MS_ClipArt_Gallery.5">
                  <p:embed/>
                  <p:pic>
                    <p:nvPicPr>
                      <p:cNvPr id="9"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886200"/>
                        <a:ext cx="1334911" cy="128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9"/>
          <p:cNvSpPr/>
          <p:nvPr/>
        </p:nvSpPr>
        <p:spPr>
          <a:xfrm>
            <a:off x="381000" y="2133600"/>
            <a:ext cx="4191000" cy="3416320"/>
          </a:xfrm>
          <a:prstGeom prst="rect">
            <a:avLst/>
          </a:prstGeom>
        </p:spPr>
        <p:txBody>
          <a:bodyPr wrap="square">
            <a:spAutoFit/>
          </a:bodyPr>
          <a:lstStyle/>
          <a:p>
            <a:r>
              <a:rPr lang="en-US" altLang="en-US" sz="2400" b="1" u="sng" dirty="0">
                <a:solidFill>
                  <a:srgbClr val="FF0000"/>
                </a:solidFill>
                <a:latin typeface="Calibri" panose="020F0502020204030204" pitchFamily="34" charset="0"/>
              </a:rPr>
              <a:t>Extinguishment Theory</a:t>
            </a:r>
          </a:p>
          <a:p>
            <a:endParaRPr lang="en-US" altLang="en-US" sz="2400" b="1" dirty="0">
              <a:solidFill>
                <a:srgbClr val="FF9933"/>
              </a:solidFill>
              <a:latin typeface="Calibri" panose="020F0502020204030204" pitchFamily="34" charset="0"/>
            </a:endParaRPr>
          </a:p>
          <a:p>
            <a:pPr>
              <a:buFontTx/>
              <a:buChar char="•"/>
            </a:pPr>
            <a:r>
              <a:rPr lang="en-US" altLang="en-US" sz="2400" b="1" dirty="0">
                <a:solidFill>
                  <a:srgbClr val="FF9933"/>
                </a:solidFill>
                <a:latin typeface="Calibri" panose="020F0502020204030204" pitchFamily="34" charset="0"/>
              </a:rPr>
              <a:t> </a:t>
            </a:r>
            <a:r>
              <a:rPr lang="en-US" altLang="en-US" sz="2400" b="1" dirty="0">
                <a:solidFill>
                  <a:srgbClr val="FF3300"/>
                </a:solidFill>
                <a:latin typeface="Calibri" panose="020F0502020204030204" pitchFamily="34" charset="0"/>
              </a:rPr>
              <a:t>Removal of Heat</a:t>
            </a:r>
          </a:p>
          <a:p>
            <a:pPr>
              <a:buFontTx/>
              <a:buChar char="•"/>
            </a:pPr>
            <a:r>
              <a:rPr lang="en-US" altLang="en-US" sz="2400" b="1" dirty="0">
                <a:solidFill>
                  <a:srgbClr val="FF0000"/>
                </a:solidFill>
                <a:latin typeface="Calibri" panose="020F0502020204030204" pitchFamily="34" charset="0"/>
              </a:rPr>
              <a:t> </a:t>
            </a:r>
            <a:r>
              <a:rPr lang="en-US" altLang="en-US" sz="2400" b="1" dirty="0">
                <a:solidFill>
                  <a:srgbClr val="008000"/>
                </a:solidFill>
                <a:latin typeface="Calibri" panose="020F0502020204030204" pitchFamily="34" charset="0"/>
              </a:rPr>
              <a:t>Removal of Fuel</a:t>
            </a:r>
          </a:p>
          <a:p>
            <a:pPr>
              <a:buFontTx/>
              <a:buChar char="•"/>
            </a:pPr>
            <a:r>
              <a:rPr lang="en-US" altLang="en-US" sz="2400" b="1" dirty="0">
                <a:solidFill>
                  <a:schemeClr val="accent1"/>
                </a:solidFill>
                <a:latin typeface="Calibri" panose="020F0502020204030204" pitchFamily="34" charset="0"/>
              </a:rPr>
              <a:t> </a:t>
            </a:r>
            <a:r>
              <a:rPr lang="en-US" altLang="en-US" sz="2400" b="1" dirty="0">
                <a:latin typeface="Calibri" panose="020F0502020204030204" pitchFamily="34" charset="0"/>
              </a:rPr>
              <a:t>Reducing Oxygen</a:t>
            </a:r>
          </a:p>
          <a:p>
            <a:pPr>
              <a:buFontTx/>
              <a:buChar char="•"/>
            </a:pPr>
            <a:endParaRPr lang="en-US" altLang="en-US" sz="2400" b="1" dirty="0">
              <a:latin typeface="Calibri" panose="020F0502020204030204" pitchFamily="34" charset="0"/>
            </a:endParaRPr>
          </a:p>
          <a:p>
            <a:r>
              <a:rPr lang="en-US" altLang="en-US" sz="2400" dirty="0">
                <a:latin typeface="Calibri" panose="020F0502020204030204" pitchFamily="34" charset="0"/>
              </a:rPr>
              <a:t>  </a:t>
            </a:r>
          </a:p>
          <a:p>
            <a:pPr algn="ctr"/>
            <a:r>
              <a:rPr lang="en-US" altLang="en-US" sz="2400" b="1" i="1" u="sng" dirty="0">
                <a:solidFill>
                  <a:srgbClr val="000000"/>
                </a:solidFill>
                <a:latin typeface="Calibri" panose="020F0502020204030204" pitchFamily="34" charset="0"/>
              </a:rPr>
              <a:t>WILL</a:t>
            </a:r>
            <a:r>
              <a:rPr lang="en-US" altLang="en-US" sz="2400" b="1" i="1" dirty="0">
                <a:solidFill>
                  <a:srgbClr val="000000"/>
                </a:solidFill>
                <a:latin typeface="Calibri" panose="020F0502020204030204" pitchFamily="34" charset="0"/>
              </a:rPr>
              <a:t> </a:t>
            </a:r>
            <a:r>
              <a:rPr lang="en-US" altLang="en-US" sz="2400" b="1" dirty="0">
                <a:solidFill>
                  <a:srgbClr val="000000"/>
                </a:solidFill>
                <a:latin typeface="Calibri" panose="020F0502020204030204" pitchFamily="34" charset="0"/>
              </a:rPr>
              <a:t>Inhibit Chemical </a:t>
            </a:r>
          </a:p>
          <a:p>
            <a:pPr algn="ctr"/>
            <a:r>
              <a:rPr lang="en-US" altLang="en-US" sz="2400" b="1" dirty="0">
                <a:solidFill>
                  <a:srgbClr val="000000"/>
                </a:solidFill>
                <a:latin typeface="Calibri" panose="020F0502020204030204" pitchFamily="34" charset="0"/>
              </a:rPr>
              <a:t>Chain Reaction</a:t>
            </a:r>
          </a:p>
        </p:txBody>
      </p:sp>
      <p:sp>
        <p:nvSpPr>
          <p:cNvPr id="11" name="Rectangle 10"/>
          <p:cNvSpPr/>
          <p:nvPr/>
        </p:nvSpPr>
        <p:spPr>
          <a:xfrm>
            <a:off x="2972453" y="1535668"/>
            <a:ext cx="2999539" cy="584775"/>
          </a:xfrm>
          <a:prstGeom prst="rect">
            <a:avLst/>
          </a:prstGeom>
        </p:spPr>
        <p:txBody>
          <a:bodyPr wrap="none">
            <a:spAutoFit/>
          </a:bodyPr>
          <a:lstStyle/>
          <a:p>
            <a:pPr algn="ctr"/>
            <a:r>
              <a:rPr lang="en-US" sz="3200" dirty="0"/>
              <a:t>Chemistry</a:t>
            </a:r>
            <a:r>
              <a:rPr lang="en-US" sz="2400" dirty="0"/>
              <a:t> </a:t>
            </a:r>
            <a:r>
              <a:rPr lang="en-US" sz="3200" dirty="0"/>
              <a:t>of Fire</a:t>
            </a:r>
          </a:p>
        </p:txBody>
      </p:sp>
      <p:pic>
        <p:nvPicPr>
          <p:cNvPr id="5" name="Picture 4" descr="A black background with red text&#10;&#10;Description automatically generated">
            <a:extLst>
              <a:ext uri="{FF2B5EF4-FFF2-40B4-BE49-F238E27FC236}">
                <a16:creationId xmlns:a16="http://schemas.microsoft.com/office/drawing/2014/main" id="{935C9FC9-CC14-85B0-144F-9E614440B7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130189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Chemistry of Fire</a:t>
            </a:r>
          </a:p>
        </p:txBody>
      </p:sp>
      <p:pic>
        <p:nvPicPr>
          <p:cNvPr id="4" name="irc_mi" descr="Image result for fire tetrahedron include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486024"/>
            <a:ext cx="4419600" cy="2924176"/>
          </a:xfrm>
          <a:prstGeom prst="rect">
            <a:avLst/>
          </a:prstGeom>
          <a:noFill/>
          <a:ln>
            <a:noFill/>
          </a:ln>
        </p:spPr>
      </p:pic>
      <p:sp>
        <p:nvSpPr>
          <p:cNvPr id="5" name="Rectangle 4"/>
          <p:cNvSpPr/>
          <p:nvPr/>
        </p:nvSpPr>
        <p:spPr>
          <a:xfrm>
            <a:off x="1143000" y="5629773"/>
            <a:ext cx="184731" cy="646331"/>
          </a:xfrm>
          <a:prstGeom prst="rect">
            <a:avLst/>
          </a:prstGeom>
        </p:spPr>
        <p:txBody>
          <a:bodyPr wrap="none">
            <a:spAutoFit/>
          </a:bodyPr>
          <a:lstStyle/>
          <a:p>
            <a:endParaRPr lang="en-US" dirty="0"/>
          </a:p>
          <a:p>
            <a:endParaRPr lang="en-US" dirty="0"/>
          </a:p>
        </p:txBody>
      </p:sp>
      <p:pic>
        <p:nvPicPr>
          <p:cNvPr id="8" name="Picture 7" descr="A black background with red text&#10;&#10;Description automatically generated">
            <a:extLst>
              <a:ext uri="{FF2B5EF4-FFF2-40B4-BE49-F238E27FC236}">
                <a16:creationId xmlns:a16="http://schemas.microsoft.com/office/drawing/2014/main" id="{2C431210-9E54-BD75-27FC-2EA215AF9B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225812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r>
              <a:rPr lang="en-US" dirty="0"/>
              <a:t>Basic Fire Safety Information:</a:t>
            </a:r>
          </a:p>
          <a:p>
            <a:pPr marL="0" indent="0">
              <a:buNone/>
            </a:pPr>
            <a:r>
              <a:rPr lang="en-US" sz="2000" dirty="0"/>
              <a:t>Know Your Labeling Systems:</a:t>
            </a:r>
          </a:p>
          <a:p>
            <a:pPr marL="0" indent="0">
              <a:buNone/>
            </a:pPr>
            <a:r>
              <a:rPr lang="en-US" sz="2000" dirty="0"/>
              <a:t>NFPA Diamond</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152974"/>
            <a:ext cx="43434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black background with red text&#10;&#10;Description automatically generated">
            <a:extLst>
              <a:ext uri="{FF2B5EF4-FFF2-40B4-BE49-F238E27FC236}">
                <a16:creationId xmlns:a16="http://schemas.microsoft.com/office/drawing/2014/main" id="{0947392E-8DFF-024B-DA57-3CFAEB40D1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18976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r>
              <a:rPr lang="en-US" dirty="0"/>
              <a:t>NFPA Diamond</a:t>
            </a:r>
          </a:p>
        </p:txBody>
      </p:sp>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99" t="2083" r="8667" b="22918"/>
          <a:stretch/>
        </p:blipFill>
        <p:spPr bwMode="auto">
          <a:xfrm>
            <a:off x="1828800" y="2895600"/>
            <a:ext cx="5105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black background with red text&#10;&#10;Description automatically generated">
            <a:extLst>
              <a:ext uri="{FF2B5EF4-FFF2-40B4-BE49-F238E27FC236}">
                <a16:creationId xmlns:a16="http://schemas.microsoft.com/office/drawing/2014/main" id="{19852E51-B339-ACF5-EC06-391DCECCF7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237205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Hazardous Material Identification System</a:t>
            </a:r>
          </a:p>
        </p:txBody>
      </p:sp>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17" t="4000" r="4717" b="6000"/>
          <a:stretch/>
        </p:blipFill>
        <p:spPr bwMode="auto">
          <a:xfrm>
            <a:off x="2743200" y="2971800"/>
            <a:ext cx="36576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black background with red text&#10;&#10;Description automatically generated">
            <a:extLst>
              <a:ext uri="{FF2B5EF4-FFF2-40B4-BE49-F238E27FC236}">
                <a16:creationId xmlns:a16="http://schemas.microsoft.com/office/drawing/2014/main" id="{AE9B2DDB-855C-1C88-AD28-7A17154F48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76026"/>
            <a:ext cx="7391400" cy="1552774"/>
          </a:xfrm>
          <a:prstGeom prst="rect">
            <a:avLst/>
          </a:prstGeom>
        </p:spPr>
      </p:pic>
    </p:spTree>
    <p:custDataLst>
      <p:tags r:id="rId1"/>
    </p:custDataLst>
    <p:extLst>
      <p:ext uri="{BB962C8B-B14F-4D97-AF65-F5344CB8AC3E}">
        <p14:creationId xmlns:p14="http://schemas.microsoft.com/office/powerpoint/2010/main" val="2599359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8"/>
  <p:tag name="ARTICULATE_REFERENCE_ID" val="254a2d37-b53c-4265-b13b-06db1bea7f76"/>
  <p:tag name="ARTICULATE_DESIGN_ID_OFFICE THEME" val="6ZJaGoMs0UD"/>
  <p:tag name="TAG_BACKING_FORM_KEY" val="8920042-c:\users\mrp07494\documents\basic fire safety and extinguisher training for science teachers - copy.pptx"/>
  <p:tag name="ARTICULATE_PRESENTER_VERSION" val="8"/>
  <p:tag name="ARTICULATE_USED_PAGE_ORIENTATION" val="1"/>
  <p:tag name="ARTICULATE_USED_PAGE_SIZE" val="1"/>
  <p:tag name="ARTICULATE_META_COURSE_ID" val="4JaSMSeohds_course_id"/>
  <p:tag name="ARTICULATE_META_KEYWORDS" val="Basic; Fire; Safety; Extinguisher; Training"/>
  <p:tag name="ARTICULATE_META_NAME" val="Michael Ryan Powell"/>
  <p:tag name="ARTICULATE_META_NAME_SET" val="True"/>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85"/>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286"/>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277"/>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278"/>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294"/>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58"/>
  <p:tag name="ARTICULATE_USED_LAYOUT" val="1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260"/>
  <p:tag name="ARTICULATE_USED_LAYOUT" val="1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262"/>
  <p:tag name="ARTICULATE_USED_LAYOUT" val="1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264"/>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281"/>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276"/>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89"/>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266"/>
  <p:tag name="ARTICULATE_USED_LAYOUT" val="13"/>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296"/>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297"/>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268"/>
  <p:tag name="ARTICULATE_USED_LAYOUT" val="13"/>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295"/>
  <p:tag name="ARTICULATE_USED_LAYOUT" val="6"/>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D" val="270"/>
  <p:tag name="ARTICULATE_USED_LAYOUT" val="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273"/>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274"/>
  <p:tag name="ARTICULATE_USED_LAYOUT" val="2"/>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279"/>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257"/>
  <p:tag name="ARTICULATE_USED_LAYOUT" val="2"/>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282"/>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292"/>
  <p:tag name="ARTICULATE_USED_LAYOUT"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291"/>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290"/>
  <p:tag name="ARTICULATE_USED_LAYOUT"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283"/>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284"/>
  <p:tag name="ARTICULATE_USED_LAYOUT" val="2"/>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201A02754BF941A414885775B4B83A" ma:contentTypeVersion="3" ma:contentTypeDescription="Create a new document." ma:contentTypeScope="" ma:versionID="1f48118bb20cdb6a2e516f8ca6239fe3">
  <xsd:schema xmlns:xsd="http://www.w3.org/2001/XMLSchema" xmlns:xs="http://www.w3.org/2001/XMLSchema" xmlns:p="http://schemas.microsoft.com/office/2006/metadata/properties" xmlns:ns2="e261fdd7-2fdf-4ef1-963a-41c84d410211" targetNamespace="http://schemas.microsoft.com/office/2006/metadata/properties" ma:root="true" ma:fieldsID="8ab6ea934ef857ba1139be11267d67c6" ns2:_="">
    <xsd:import namespace="e261fdd7-2fdf-4ef1-963a-41c84d4102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1fdd7-2fdf-4ef1-963a-41c84d4102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3B9826-F6B2-46DC-8EEF-7A54EB3594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1fdd7-2fdf-4ef1-963a-41c84d4102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2F9DF4-A5C1-43B7-846C-02FC3AE63CAB}">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2583E54E-04B0-4AAB-8F16-76EB1DD97E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4034</TotalTime>
  <Words>1485</Words>
  <Application>Microsoft Office PowerPoint</Application>
  <PresentationFormat>On-screen Show (4:3)</PresentationFormat>
  <Paragraphs>228</Paragraphs>
  <Slides>28</Slides>
  <Notes>28</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6" baseType="lpstr">
      <vt:lpstr>Arial</vt:lpstr>
      <vt:lpstr>Calibri</vt:lpstr>
      <vt:lpstr>Comic Sans MS</vt:lpstr>
      <vt:lpstr>Wingdings</vt:lpstr>
      <vt:lpstr>Office Theme</vt:lpstr>
      <vt:lpstr>Microsoft ClipArt Gallery</vt:lpstr>
      <vt:lpstr>Clip</vt:lpstr>
      <vt:lpstr>Photo Editor Photo</vt:lpstr>
      <vt:lpstr>FIRE SAFETY AND EXTINGUISHER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D Dukes</dc:creator>
  <cp:lastModifiedBy>Michael Ryan Powell</cp:lastModifiedBy>
  <cp:revision>81</cp:revision>
  <cp:lastPrinted>2014-01-21T20:41:56Z</cp:lastPrinted>
  <dcterms:created xsi:type="dcterms:W3CDTF">2014-01-21T15:46:35Z</dcterms:created>
  <dcterms:modified xsi:type="dcterms:W3CDTF">2023-10-12T15:05:23Z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0x010100B7201A02754BF941A414885775B4B83A</vt:lpwstr>
  </property>
  <property fmtid="{D5CDD505-2E9C-101B-9397-08002B2CF9AE}" pid="3" name="ArticulateGUID">
    <vt:lpwstr>D861B7E2-00B9-4025-A9E4-7243603F0929</vt:lpwstr>
  </property>
  <property fmtid="{D5CDD505-2E9C-101B-9397-08002B2CF9AE}" pid="4" name="ArticulatePath">
    <vt:lpwstr>https://outlookuga-my.sharepoint.com/personal/mrp07494_uga_edu/Documents/Documents/ESD PEP/Fire Safety/Basic Fire Safety and Extinguisher Training for Science Teachers</vt:lpwstr>
  </property>
  <property fmtid="{D5CDD505-2E9C-101B-9397-08002B2CF9AE}" pid="5" name="ArticulateUseProject">
    <vt:lpwstr>1</vt:lpwstr>
  </property>
  <property fmtid="{D5CDD505-2E9C-101B-9397-08002B2CF9AE}" pid="6" name="ArticulateProjectVersion">
    <vt:lpwstr>8</vt:lpwstr>
  </property>
  <property fmtid="{D5CDD505-2E9C-101B-9397-08002B2CF9AE}" pid="7" name="ArticulateProjectFull">
    <vt:lpwstr>C:\Users\mrp07494\Documents\Basic Fire Safety and Extinguisher Training for Science Teachers - copy.ppta</vt:lpwstr>
  </property>
</Properties>
</file>