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57" r:id="rId2"/>
    <p:sldId id="256" r:id="rId3"/>
    <p:sldId id="337" r:id="rId4"/>
    <p:sldId id="341" r:id="rId5"/>
    <p:sldId id="348" r:id="rId6"/>
    <p:sldId id="355" r:id="rId7"/>
    <p:sldId id="339" r:id="rId8"/>
    <p:sldId id="354" r:id="rId9"/>
    <p:sldId id="344" r:id="rId10"/>
    <p:sldId id="345" r:id="rId11"/>
    <p:sldId id="356" r:id="rId12"/>
    <p:sldId id="360" r:id="rId13"/>
    <p:sldId id="291" r:id="rId14"/>
    <p:sldId id="322" r:id="rId15"/>
    <p:sldId id="289" r:id="rId16"/>
    <p:sldId id="290" r:id="rId17"/>
    <p:sldId id="292" r:id="rId18"/>
    <p:sldId id="312" r:id="rId19"/>
    <p:sldId id="313" r:id="rId20"/>
    <p:sldId id="314" r:id="rId21"/>
    <p:sldId id="308" r:id="rId22"/>
    <p:sldId id="293" r:id="rId23"/>
    <p:sldId id="334" r:id="rId24"/>
    <p:sldId id="349" r:id="rId25"/>
    <p:sldId id="358" r:id="rId26"/>
    <p:sldId id="359" r:id="rId27"/>
    <p:sldId id="353"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9" autoAdjust="0"/>
    <p:restoredTop sz="82998" autoAdjust="0"/>
  </p:normalViewPr>
  <p:slideViewPr>
    <p:cSldViewPr>
      <p:cViewPr>
        <p:scale>
          <a:sx n="60" d="100"/>
          <a:sy n="60" d="100"/>
        </p:scale>
        <p:origin x="-10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0F07CB9-873F-4338-BFD1-287889C9911A}" type="datetimeFigureOut">
              <a:rPr lang="en-US" smtClean="0"/>
              <a:t>6/26/2012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D4013B0-4F07-4C80-A49D-FCA77C5EA23F}" type="slidenum">
              <a:rPr lang="en-US" smtClean="0"/>
              <a:t>‹#›</a:t>
            </a:fld>
            <a:endParaRPr lang="en-US"/>
          </a:p>
        </p:txBody>
      </p:sp>
    </p:spTree>
    <p:extLst>
      <p:ext uri="{BB962C8B-B14F-4D97-AF65-F5344CB8AC3E}">
        <p14:creationId xmlns:p14="http://schemas.microsoft.com/office/powerpoint/2010/main" val="166184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6622ECF-9772-421B-B2F4-C99979119192}" type="datetimeFigureOut">
              <a:rPr lang="en-US" smtClean="0"/>
              <a:t>6/26/2012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607AB7-2D81-475E-A081-F1EE78EB9D50}" type="slidenum">
              <a:rPr lang="en-US" smtClean="0"/>
              <a:t>‹#›</a:t>
            </a:fld>
            <a:endParaRPr lang="en-US"/>
          </a:p>
        </p:txBody>
      </p:sp>
    </p:spTree>
    <p:extLst>
      <p:ext uri="{BB962C8B-B14F-4D97-AF65-F5344CB8AC3E}">
        <p14:creationId xmlns:p14="http://schemas.microsoft.com/office/powerpoint/2010/main" val="99179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07AB7-2D81-475E-A081-F1EE78EB9D50}" type="slidenum">
              <a:rPr lang="en-US" smtClean="0"/>
              <a:t>1</a:t>
            </a:fld>
            <a:endParaRPr lang="en-US"/>
          </a:p>
        </p:txBody>
      </p:sp>
    </p:spTree>
    <p:extLst>
      <p:ext uri="{BB962C8B-B14F-4D97-AF65-F5344CB8AC3E}">
        <p14:creationId xmlns:p14="http://schemas.microsoft.com/office/powerpoint/2010/main" val="62211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(2) </a:t>
            </a:r>
            <a:r>
              <a:rPr lang="en-US" sz="1000" b="1" i="0" u="none" strike="noStrike" kern="1200" baseline="0" dirty="0" smtClean="0">
                <a:solidFill>
                  <a:schemeClr val="tx1"/>
                </a:solidFill>
                <a:latin typeface="+mn-lt"/>
                <a:ea typeface="+mn-ea"/>
                <a:cs typeface="+mn-cs"/>
              </a:rPr>
              <a:t>UST Exclusions. </a:t>
            </a:r>
            <a:r>
              <a:rPr lang="en-US" sz="1000" b="0" i="0" u="none" strike="noStrike" kern="1200" baseline="0" dirty="0" smtClean="0">
                <a:solidFill>
                  <a:schemeClr val="tx1"/>
                </a:solidFill>
                <a:latin typeface="+mn-lt"/>
                <a:ea typeface="+mn-ea"/>
                <a:cs typeface="+mn-cs"/>
              </a:rPr>
              <a:t>The term “underground storage tank” or “UST” does not include</a:t>
            </a:r>
          </a:p>
          <a:p>
            <a:r>
              <a:rPr lang="en-US" sz="1000" b="0" i="0" u="none" strike="noStrike" kern="1200" baseline="0" dirty="0" smtClean="0">
                <a:solidFill>
                  <a:schemeClr val="tx1"/>
                </a:solidFill>
                <a:latin typeface="+mn-lt"/>
                <a:ea typeface="+mn-ea"/>
                <a:cs typeface="+mn-cs"/>
              </a:rPr>
              <a:t>any: </a:t>
            </a:r>
          </a:p>
          <a:p>
            <a:r>
              <a:rPr lang="en-US" sz="1000" b="0" i="0" u="none" strike="noStrike" kern="1200" baseline="0" dirty="0" smtClean="0">
                <a:solidFill>
                  <a:schemeClr val="tx1"/>
                </a:solidFill>
                <a:latin typeface="+mn-lt"/>
                <a:ea typeface="+mn-ea"/>
                <a:cs typeface="+mn-cs"/>
              </a:rPr>
              <a:t>(a) Farm or residential tank of 1,100 gallons or less capacity used for storing motor fuel</a:t>
            </a:r>
          </a:p>
          <a:p>
            <a:r>
              <a:rPr lang="en-US" sz="1000" b="0" i="0" u="none" strike="noStrike" kern="1200" baseline="0" dirty="0" smtClean="0">
                <a:solidFill>
                  <a:schemeClr val="tx1"/>
                </a:solidFill>
                <a:latin typeface="+mn-lt"/>
                <a:ea typeface="+mn-ea"/>
                <a:cs typeface="+mn-cs"/>
              </a:rPr>
              <a:t>for noncommercial purposes;</a:t>
            </a:r>
          </a:p>
          <a:p>
            <a:r>
              <a:rPr lang="en-US" sz="1000" b="0" i="0" u="none" strike="noStrike" kern="1200" baseline="0" dirty="0" smtClean="0">
                <a:solidFill>
                  <a:schemeClr val="tx1"/>
                </a:solidFill>
                <a:latin typeface="+mn-lt"/>
                <a:ea typeface="+mn-ea"/>
                <a:cs typeface="+mn-cs"/>
              </a:rPr>
              <a:t>(b) Tank used for storing heating oil for consumptive use on the premises where stored;</a:t>
            </a:r>
          </a:p>
          <a:p>
            <a:r>
              <a:rPr lang="en-US" sz="1000" b="0" i="0" u="none" strike="noStrike" kern="1200" baseline="0" dirty="0" smtClean="0">
                <a:solidFill>
                  <a:schemeClr val="tx1"/>
                </a:solidFill>
                <a:latin typeface="+mn-lt"/>
                <a:ea typeface="+mn-ea"/>
                <a:cs typeface="+mn-cs"/>
              </a:rPr>
              <a:t>(c) Septic tank;</a:t>
            </a:r>
          </a:p>
          <a:p>
            <a:r>
              <a:rPr lang="en-US" sz="1000" b="0" i="0" u="none" strike="noStrike" kern="1200" baseline="0" dirty="0" smtClean="0">
                <a:solidFill>
                  <a:schemeClr val="tx1"/>
                </a:solidFill>
                <a:latin typeface="+mn-lt"/>
                <a:ea typeface="+mn-ea"/>
                <a:cs typeface="+mn-cs"/>
              </a:rPr>
              <a:t>(d) Pipeline facility (including gathering lines) which is regulated under:</a:t>
            </a:r>
          </a:p>
          <a:p>
            <a:r>
              <a:rPr lang="en-US" sz="1000" b="0" i="0" u="none" strike="noStrike" kern="1200" baseline="0" dirty="0" smtClean="0">
                <a:solidFill>
                  <a:schemeClr val="tx1"/>
                </a:solidFill>
                <a:latin typeface="+mn-lt"/>
                <a:ea typeface="+mn-ea"/>
                <a:cs typeface="+mn-cs"/>
              </a:rPr>
              <a:t>1. the Natural Gas Pipeline Safety Act of 1968 (49 U.S.C. App. 1671 </a:t>
            </a:r>
            <a:r>
              <a:rPr lang="en-US" sz="1000" b="0" i="1" u="none" strike="noStrike" kern="1200" baseline="0" dirty="0" smtClean="0">
                <a:solidFill>
                  <a:schemeClr val="tx1"/>
                </a:solidFill>
                <a:latin typeface="+mn-lt"/>
                <a:ea typeface="+mn-ea"/>
                <a:cs typeface="+mn-cs"/>
              </a:rPr>
              <a:t>et seq.</a:t>
            </a:r>
            <a:r>
              <a:rPr lang="en-US" sz="1000" b="0" i="0" u="none" strike="noStrike" kern="1200" baseline="0" dirty="0" smtClean="0">
                <a:solidFill>
                  <a:schemeClr val="tx1"/>
                </a:solidFill>
                <a:latin typeface="+mn-lt"/>
                <a:ea typeface="+mn-ea"/>
                <a:cs typeface="+mn-cs"/>
              </a:rPr>
              <a:t>), or</a:t>
            </a:r>
          </a:p>
          <a:p>
            <a:r>
              <a:rPr lang="en-US" sz="1000" b="0" i="0" u="none" strike="noStrike" kern="1200" baseline="0" dirty="0" smtClean="0">
                <a:solidFill>
                  <a:schemeClr val="tx1"/>
                </a:solidFill>
                <a:latin typeface="+mn-lt"/>
                <a:ea typeface="+mn-ea"/>
                <a:cs typeface="+mn-cs"/>
              </a:rPr>
              <a:t>2. the Hazardous Liquid Pipeline Safety Act of 1979 (49 U.S.C. App. 2001 </a:t>
            </a:r>
            <a:r>
              <a:rPr lang="en-US" sz="1000" b="0" i="1" u="none" strike="noStrike" kern="1200" baseline="0" dirty="0" smtClean="0">
                <a:solidFill>
                  <a:schemeClr val="tx1"/>
                </a:solidFill>
                <a:latin typeface="+mn-lt"/>
                <a:ea typeface="+mn-ea"/>
                <a:cs typeface="+mn-cs"/>
              </a:rPr>
              <a:t>et seq.</a:t>
            </a:r>
            <a:r>
              <a:rPr lang="en-US" sz="1000" b="0" i="0" u="none" strike="noStrike" kern="1200" baseline="0" dirty="0" smtClean="0">
                <a:solidFill>
                  <a:schemeClr val="tx1"/>
                </a:solidFill>
                <a:latin typeface="+mn-lt"/>
                <a:ea typeface="+mn-ea"/>
                <a:cs typeface="+mn-cs"/>
              </a:rPr>
              <a:t>), or</a:t>
            </a:r>
          </a:p>
          <a:p>
            <a:r>
              <a:rPr lang="en-US" sz="1000" b="0" i="0" u="none" strike="noStrike" kern="1200" baseline="0" dirty="0" smtClean="0">
                <a:solidFill>
                  <a:schemeClr val="tx1"/>
                </a:solidFill>
                <a:latin typeface="+mn-lt"/>
                <a:ea typeface="+mn-ea"/>
                <a:cs typeface="+mn-cs"/>
              </a:rPr>
              <a:t>3. which is an intrastate pipeline facility regulated under State laws comparable to the</a:t>
            </a:r>
          </a:p>
          <a:p>
            <a:r>
              <a:rPr lang="en-US" sz="1000" b="0" i="0" u="none" strike="noStrike" kern="1200" baseline="0" dirty="0" smtClean="0">
                <a:solidFill>
                  <a:schemeClr val="tx1"/>
                </a:solidFill>
                <a:latin typeface="+mn-lt"/>
                <a:ea typeface="+mn-ea"/>
                <a:cs typeface="+mn-cs"/>
              </a:rPr>
              <a:t>provisions of the law referred to in subparagraph (d)1. or (d)2. of this definition;</a:t>
            </a:r>
          </a:p>
          <a:p>
            <a:r>
              <a:rPr lang="en-US" sz="1000" b="0" i="0" u="none" strike="noStrike" kern="1200" baseline="0" dirty="0" smtClean="0">
                <a:solidFill>
                  <a:schemeClr val="tx1"/>
                </a:solidFill>
                <a:latin typeface="+mn-lt"/>
                <a:ea typeface="+mn-ea"/>
                <a:cs typeface="+mn-cs"/>
              </a:rPr>
              <a:t>(e) Surface impoundment, pit, pond, or lagoon;</a:t>
            </a:r>
          </a:p>
          <a:p>
            <a:r>
              <a:rPr lang="en-US" sz="1000" b="0" i="0" u="none" strike="noStrike" kern="1200" baseline="0" dirty="0" smtClean="0">
                <a:solidFill>
                  <a:schemeClr val="tx1"/>
                </a:solidFill>
                <a:latin typeface="+mn-lt"/>
                <a:ea typeface="+mn-ea"/>
                <a:cs typeface="+mn-cs"/>
              </a:rPr>
              <a:t>(f) Storm water or wastewater collection system;</a:t>
            </a:r>
          </a:p>
          <a:p>
            <a:r>
              <a:rPr lang="en-US" sz="1000" b="0" i="0" u="none" strike="noStrike" kern="1200" baseline="0" dirty="0" smtClean="0">
                <a:solidFill>
                  <a:schemeClr val="tx1"/>
                </a:solidFill>
                <a:latin typeface="+mn-lt"/>
                <a:ea typeface="+mn-ea"/>
                <a:cs typeface="+mn-cs"/>
              </a:rPr>
              <a:t>(g) Flow-through process tank;</a:t>
            </a:r>
          </a:p>
          <a:p>
            <a:r>
              <a:rPr lang="en-US" sz="1000" b="0" i="0" u="none" strike="noStrike" kern="1200" baseline="0" dirty="0" smtClean="0">
                <a:solidFill>
                  <a:schemeClr val="tx1"/>
                </a:solidFill>
                <a:latin typeface="+mn-lt"/>
                <a:ea typeface="+mn-ea"/>
                <a:cs typeface="+mn-cs"/>
              </a:rPr>
              <a:t>(h) Liquid trap or associated gathering lines directly related to oil or gas production and</a:t>
            </a:r>
          </a:p>
          <a:p>
            <a:r>
              <a:rPr lang="en-US" sz="1000" b="0" i="0" u="none" strike="noStrike" kern="1200" baseline="0" dirty="0" smtClean="0">
                <a:solidFill>
                  <a:schemeClr val="tx1"/>
                </a:solidFill>
                <a:latin typeface="+mn-lt"/>
                <a:ea typeface="+mn-ea"/>
                <a:cs typeface="+mn-cs"/>
              </a:rPr>
              <a:t>gathering operations;</a:t>
            </a:r>
          </a:p>
          <a:p>
            <a:r>
              <a:rPr lang="en-US" sz="1000" b="0" i="0" u="none" strike="noStrike" kern="1200" baseline="0" dirty="0" smtClean="0">
                <a:solidFill>
                  <a:schemeClr val="tx1"/>
                </a:solidFill>
                <a:latin typeface="+mn-lt"/>
                <a:ea typeface="+mn-ea"/>
                <a:cs typeface="+mn-cs"/>
              </a:rPr>
              <a:t>(</a:t>
            </a:r>
            <a:r>
              <a:rPr lang="en-US" sz="1000" b="0" i="0" u="none" strike="noStrike" kern="1200" baseline="0" dirty="0" err="1" smtClean="0">
                <a:solidFill>
                  <a:schemeClr val="tx1"/>
                </a:solidFill>
                <a:latin typeface="+mn-lt"/>
                <a:ea typeface="+mn-ea"/>
                <a:cs typeface="+mn-cs"/>
              </a:rPr>
              <a:t>i</a:t>
            </a:r>
            <a:r>
              <a:rPr lang="en-US" sz="1000" b="0" i="0" u="none" strike="noStrike" kern="1200" baseline="0" dirty="0" smtClean="0">
                <a:solidFill>
                  <a:schemeClr val="tx1"/>
                </a:solidFill>
                <a:latin typeface="+mn-lt"/>
                <a:ea typeface="+mn-ea"/>
                <a:cs typeface="+mn-cs"/>
              </a:rPr>
              <a:t>) Storage tank situated in an underground area (such as a basement, cellar,</a:t>
            </a:r>
          </a:p>
          <a:p>
            <a:r>
              <a:rPr lang="en-US" sz="1000" b="0" i="0" u="none" strike="noStrike" kern="1200" baseline="0" dirty="0" err="1" smtClean="0">
                <a:solidFill>
                  <a:schemeClr val="tx1"/>
                </a:solidFill>
                <a:latin typeface="+mn-lt"/>
                <a:ea typeface="+mn-ea"/>
                <a:cs typeface="+mn-cs"/>
              </a:rPr>
              <a:t>mineworking</a:t>
            </a:r>
            <a:r>
              <a:rPr lang="en-US" sz="1000" b="0" i="0" u="none" strike="noStrike" kern="1200" baseline="0" dirty="0" smtClean="0">
                <a:solidFill>
                  <a:schemeClr val="tx1"/>
                </a:solidFill>
                <a:latin typeface="+mn-lt"/>
                <a:ea typeface="+mn-ea"/>
                <a:cs typeface="+mn-cs"/>
              </a:rPr>
              <a:t>, drift, shaft, or tunnel) if the storage tank is situated upon or above the</a:t>
            </a:r>
          </a:p>
          <a:p>
            <a:r>
              <a:rPr lang="en-US" sz="1000" b="0" i="0" u="none" strike="noStrike" kern="1200" baseline="0" dirty="0" smtClean="0">
                <a:solidFill>
                  <a:schemeClr val="tx1"/>
                </a:solidFill>
                <a:latin typeface="+mn-lt"/>
                <a:ea typeface="+mn-ea"/>
                <a:cs typeface="+mn-cs"/>
              </a:rPr>
              <a:t>surface of the floor;</a:t>
            </a:r>
          </a:p>
          <a:p>
            <a:r>
              <a:rPr lang="en-US" sz="1000" b="0" i="0" u="none" strike="noStrike" kern="1200" baseline="0" dirty="0" smtClean="0">
                <a:solidFill>
                  <a:schemeClr val="tx1"/>
                </a:solidFill>
                <a:latin typeface="+mn-lt"/>
                <a:ea typeface="+mn-ea"/>
                <a:cs typeface="+mn-cs"/>
              </a:rPr>
              <a:t>(j) UST system holding hazardous wastes listed or identified under Subtitle C of the Solid</a:t>
            </a:r>
          </a:p>
          <a:p>
            <a:r>
              <a:rPr lang="en-US" sz="1000" b="0" i="0" u="none" strike="noStrike" kern="1200" baseline="0" dirty="0" smtClean="0">
                <a:solidFill>
                  <a:schemeClr val="tx1"/>
                </a:solidFill>
                <a:latin typeface="+mn-lt"/>
                <a:ea typeface="+mn-ea"/>
                <a:cs typeface="+mn-cs"/>
              </a:rPr>
              <a:t>Waste Disposal Act, or a mixture of such hazardous waste and other regulated</a:t>
            </a:r>
          </a:p>
          <a:p>
            <a:r>
              <a:rPr lang="en-US" sz="1000" b="0" i="0" u="none" strike="noStrike" kern="1200" baseline="0" dirty="0" smtClean="0">
                <a:solidFill>
                  <a:schemeClr val="tx1"/>
                </a:solidFill>
                <a:latin typeface="+mn-lt"/>
                <a:ea typeface="+mn-ea"/>
                <a:cs typeface="+mn-cs"/>
              </a:rPr>
              <a:t>substances;</a:t>
            </a:r>
          </a:p>
          <a:p>
            <a:r>
              <a:rPr lang="en-US" sz="1000" b="0" i="0" u="none" strike="noStrike" kern="1200" baseline="0" dirty="0" smtClean="0">
                <a:solidFill>
                  <a:schemeClr val="tx1"/>
                </a:solidFill>
                <a:latin typeface="+mn-lt"/>
                <a:ea typeface="+mn-ea"/>
                <a:cs typeface="+mn-cs"/>
              </a:rPr>
              <a:t>(k) Wastewater treatment tank system that is part of a wastewater treatment facility</a:t>
            </a:r>
          </a:p>
          <a:p>
            <a:r>
              <a:rPr lang="en-US" sz="1000" b="0" i="0" u="none" strike="noStrike" kern="1200" baseline="0" dirty="0" smtClean="0">
                <a:solidFill>
                  <a:schemeClr val="tx1"/>
                </a:solidFill>
                <a:latin typeface="+mn-lt"/>
                <a:ea typeface="+mn-ea"/>
                <a:cs typeface="+mn-cs"/>
              </a:rPr>
              <a:t>regulated under section 402 or 307(b) of the Clean Water Act;</a:t>
            </a:r>
          </a:p>
          <a:p>
            <a:r>
              <a:rPr lang="en-US" sz="1000" b="0" i="0" u="none" strike="noStrike" kern="1200" baseline="0" dirty="0" smtClean="0">
                <a:solidFill>
                  <a:schemeClr val="tx1"/>
                </a:solidFill>
                <a:latin typeface="+mn-lt"/>
                <a:ea typeface="+mn-ea"/>
                <a:cs typeface="+mn-cs"/>
              </a:rPr>
              <a:t>(l) Equipment or machinery that contains regulated substances for operational purposes</a:t>
            </a:r>
          </a:p>
          <a:p>
            <a:r>
              <a:rPr lang="en-US" sz="1000" b="0" i="0" u="none" strike="noStrike" kern="1200" baseline="0" dirty="0" smtClean="0">
                <a:solidFill>
                  <a:schemeClr val="tx1"/>
                </a:solidFill>
                <a:latin typeface="+mn-lt"/>
                <a:ea typeface="+mn-ea"/>
                <a:cs typeface="+mn-cs"/>
              </a:rPr>
              <a:t>such as hydraulic lift tank and electrical equipment tank;</a:t>
            </a:r>
          </a:p>
          <a:p>
            <a:r>
              <a:rPr lang="en-US" sz="1000" b="0" i="0" u="none" strike="noStrike" kern="1200" baseline="0" dirty="0" smtClean="0">
                <a:solidFill>
                  <a:schemeClr val="tx1"/>
                </a:solidFill>
                <a:latin typeface="+mn-lt"/>
                <a:ea typeface="+mn-ea"/>
                <a:cs typeface="+mn-cs"/>
              </a:rPr>
              <a:t>(m) UST system whose capacity is 110 gallons or less;</a:t>
            </a:r>
          </a:p>
          <a:p>
            <a:r>
              <a:rPr lang="en-US" sz="1000" b="0" i="0" u="none" strike="noStrike" kern="1200" baseline="0" dirty="0" smtClean="0">
                <a:solidFill>
                  <a:schemeClr val="tx1"/>
                </a:solidFill>
                <a:latin typeface="+mn-lt"/>
                <a:ea typeface="+mn-ea"/>
                <a:cs typeface="+mn-cs"/>
              </a:rPr>
              <a:t>(n) UST system that </a:t>
            </a:r>
            <a:r>
              <a:rPr lang="en-US" sz="1000" b="0" i="0" u="none" strike="noStrike" kern="1200" baseline="0" dirty="0" err="1" smtClean="0">
                <a:solidFill>
                  <a:schemeClr val="tx1"/>
                </a:solidFill>
                <a:latin typeface="+mn-lt"/>
                <a:ea typeface="+mn-ea"/>
                <a:cs typeface="+mn-cs"/>
              </a:rPr>
              <a:t>conta</a:t>
            </a:r>
            <a:r>
              <a:rPr lang="en-US" sz="1000" b="0" i="0" u="none" strike="noStrike" kern="1200" baseline="0" dirty="0" smtClean="0">
                <a:solidFill>
                  <a:schemeClr val="tx1"/>
                </a:solidFill>
                <a:latin typeface="+mn-lt"/>
                <a:ea typeface="+mn-ea"/>
                <a:cs typeface="+mn-cs"/>
              </a:rPr>
              <a:t> ins a “de </a:t>
            </a:r>
            <a:r>
              <a:rPr lang="en-US" sz="1000" b="0" i="0" u="none" strike="noStrike" kern="1200" baseline="0" dirty="0" err="1" smtClean="0">
                <a:solidFill>
                  <a:schemeClr val="tx1"/>
                </a:solidFill>
                <a:latin typeface="+mn-lt"/>
                <a:ea typeface="+mn-ea"/>
                <a:cs typeface="+mn-cs"/>
              </a:rPr>
              <a:t>minimis</a:t>
            </a:r>
            <a:r>
              <a:rPr lang="en-US" sz="1000" b="0" i="0" u="none" strike="noStrike" kern="1200" baseline="0" dirty="0" smtClean="0">
                <a:solidFill>
                  <a:schemeClr val="tx1"/>
                </a:solidFill>
                <a:latin typeface="+mn-lt"/>
                <a:ea typeface="+mn-ea"/>
                <a:cs typeface="+mn-cs"/>
              </a:rPr>
              <a:t>” concentration of regulated substances;</a:t>
            </a:r>
          </a:p>
          <a:p>
            <a:r>
              <a:rPr lang="en-US" sz="1000" b="0" i="0" u="none" strike="noStrike" kern="1200" baseline="0" dirty="0" smtClean="0">
                <a:solidFill>
                  <a:schemeClr val="tx1"/>
                </a:solidFill>
                <a:latin typeface="+mn-lt"/>
                <a:ea typeface="+mn-ea"/>
                <a:cs typeface="+mn-cs"/>
              </a:rPr>
              <a:t>(o) Emergency spill or overflow containment UST system that is expeditiously emptied</a:t>
            </a:r>
          </a:p>
          <a:p>
            <a:r>
              <a:rPr lang="en-US" sz="1000" b="0" i="0" u="none" strike="noStrike" kern="1200" baseline="0" dirty="0" smtClean="0">
                <a:solidFill>
                  <a:schemeClr val="tx1"/>
                </a:solidFill>
                <a:latin typeface="+mn-lt"/>
                <a:ea typeface="+mn-ea"/>
                <a:cs typeface="+mn-cs"/>
              </a:rPr>
              <a:t>after use; or</a:t>
            </a:r>
          </a:p>
          <a:p>
            <a:r>
              <a:rPr lang="en-US" sz="1000" b="0" i="0" u="none" strike="noStrike" kern="1200" baseline="0" dirty="0" smtClean="0">
                <a:solidFill>
                  <a:schemeClr val="tx1"/>
                </a:solidFill>
                <a:latin typeface="+mn-lt"/>
                <a:ea typeface="+mn-ea"/>
                <a:cs typeface="+mn-cs"/>
              </a:rPr>
              <a:t>(p) Pipes connected to any tank which is described in subparagraphs (a) through (o) of</a:t>
            </a:r>
          </a:p>
          <a:p>
            <a:r>
              <a:rPr lang="en-US" sz="1000" b="0" i="0" u="none" strike="noStrike" kern="1200" baseline="0" dirty="0" smtClean="0">
                <a:solidFill>
                  <a:schemeClr val="tx1"/>
                </a:solidFill>
                <a:latin typeface="+mn-lt"/>
                <a:ea typeface="+mn-ea"/>
                <a:cs typeface="+mn-cs"/>
              </a:rPr>
              <a:t>this definition.</a:t>
            </a:r>
            <a:endParaRPr lang="en-US" sz="1000" dirty="0"/>
          </a:p>
        </p:txBody>
      </p:sp>
      <p:sp>
        <p:nvSpPr>
          <p:cNvPr id="4" name="Slide Number Placeholder 3"/>
          <p:cNvSpPr>
            <a:spLocks noGrp="1"/>
          </p:cNvSpPr>
          <p:nvPr>
            <p:ph type="sldNum" sz="quarter" idx="10"/>
          </p:nvPr>
        </p:nvSpPr>
        <p:spPr/>
        <p:txBody>
          <a:bodyPr/>
          <a:lstStyle/>
          <a:p>
            <a:fld id="{09607AB7-2D81-475E-A081-F1EE78EB9D50}" type="slidenum">
              <a:rPr lang="en-US" smtClean="0"/>
              <a:t>10</a:t>
            </a:fld>
            <a:endParaRPr lang="en-US"/>
          </a:p>
        </p:txBody>
      </p:sp>
    </p:spTree>
    <p:extLst>
      <p:ext uri="{BB962C8B-B14F-4D97-AF65-F5344CB8AC3E}">
        <p14:creationId xmlns:p14="http://schemas.microsoft.com/office/powerpoint/2010/main" val="288700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solidFill>
                  <a:srgbClr val="202424"/>
                </a:solidFill>
                <a:latin typeface="Arial"/>
              </a:rPr>
              <a:t>There are five steps that should be taken --</a:t>
            </a:r>
            <a:r>
              <a:rPr lang="en-US" sz="1200" b="0" i="0" u="none" strike="noStrike" baseline="0" dirty="0" smtClean="0">
                <a:solidFill>
                  <a:srgbClr val="3B3E3E"/>
                </a:solidFill>
                <a:latin typeface="Arial"/>
              </a:rPr>
              <a:t>- </a:t>
            </a:r>
            <a:r>
              <a:rPr lang="en-US" sz="1200" b="0" i="0" u="none" strike="noStrike" baseline="0" dirty="0" smtClean="0">
                <a:solidFill>
                  <a:srgbClr val="202424"/>
                </a:solidFill>
                <a:latin typeface="Arial"/>
              </a:rPr>
              <a:t>and in</a:t>
            </a:r>
          </a:p>
          <a:p>
            <a:pPr algn="l"/>
            <a:r>
              <a:rPr lang="en-US" sz="1200" b="0" i="0" u="none" strike="noStrike" baseline="0" dirty="0" smtClean="0">
                <a:solidFill>
                  <a:srgbClr val="202424"/>
                </a:solidFill>
                <a:latin typeface="Arial"/>
              </a:rPr>
              <a:t>this order if at all possible:</a:t>
            </a:r>
          </a:p>
          <a:p>
            <a:pPr algn="l"/>
            <a:r>
              <a:rPr lang="en-US" sz="1200" b="0" i="0" u="none" strike="noStrike" baseline="0" dirty="0" smtClean="0">
                <a:solidFill>
                  <a:srgbClr val="202424"/>
                </a:solidFill>
                <a:latin typeface="Arial"/>
              </a:rPr>
              <a:t>First: Hit the "Emergency Stop Button</a:t>
            </a:r>
            <a:r>
              <a:rPr lang="en-US" sz="1200" b="0" i="0" u="none" strike="noStrike" baseline="0" dirty="0" smtClean="0">
                <a:solidFill>
                  <a:srgbClr val="585A59"/>
                </a:solidFill>
                <a:latin typeface="Arial"/>
              </a:rPr>
              <a:t>.</a:t>
            </a:r>
            <a:r>
              <a:rPr lang="en-US" sz="1200" b="0" i="0" u="none" strike="noStrike" baseline="0" dirty="0" smtClean="0">
                <a:solidFill>
                  <a:srgbClr val="202424"/>
                </a:solidFill>
                <a:latin typeface="Arial"/>
              </a:rPr>
              <a:t>“</a:t>
            </a:r>
          </a:p>
          <a:p>
            <a:pPr algn="l"/>
            <a:r>
              <a:rPr lang="en-US" sz="1200" b="0" i="0" u="none" strike="noStrike" baseline="0" dirty="0" smtClean="0">
                <a:solidFill>
                  <a:srgbClr val="1D2121"/>
                </a:solidFill>
                <a:latin typeface="Arial"/>
              </a:rPr>
              <a:t>Second: Call 911.</a:t>
            </a:r>
          </a:p>
          <a:p>
            <a:pPr algn="l"/>
            <a:r>
              <a:rPr lang="en-US" sz="1200" b="0" i="0" u="none" strike="noStrike" baseline="0" dirty="0" smtClean="0">
                <a:solidFill>
                  <a:srgbClr val="1D2121"/>
                </a:solidFill>
                <a:latin typeface="Arial"/>
              </a:rPr>
              <a:t>Third: Evacuate customers and non-essential personnel</a:t>
            </a:r>
          </a:p>
          <a:p>
            <a:pPr algn="l"/>
            <a:r>
              <a:rPr lang="en-US" sz="1200" b="0" i="0" u="none" strike="noStrike" baseline="0" dirty="0" smtClean="0">
                <a:solidFill>
                  <a:srgbClr val="1D2121"/>
                </a:solidFill>
                <a:latin typeface="Arial"/>
              </a:rPr>
              <a:t>and keep pedestrian and vehicular traffic</a:t>
            </a:r>
          </a:p>
          <a:p>
            <a:pPr algn="l"/>
            <a:r>
              <a:rPr lang="en-US" sz="1200" b="0" i="0" u="none" strike="noStrike" baseline="0" dirty="0" smtClean="0">
                <a:solidFill>
                  <a:srgbClr val="1D2121"/>
                </a:solidFill>
                <a:latin typeface="Arial"/>
              </a:rPr>
              <a:t>out of the danger area as much as possible</a:t>
            </a:r>
            <a:r>
              <a:rPr lang="en-US" sz="1200" b="0" i="0" u="none" strike="noStrike" baseline="0" dirty="0" smtClean="0">
                <a:solidFill>
                  <a:srgbClr val="474A48"/>
                </a:solidFill>
                <a:latin typeface="Arial"/>
              </a:rPr>
              <a:t>.</a:t>
            </a:r>
          </a:p>
          <a:p>
            <a:pPr algn="l"/>
            <a:r>
              <a:rPr lang="en-US" sz="1200" b="0" i="0" u="none" strike="noStrike" baseline="0" dirty="0" smtClean="0">
                <a:solidFill>
                  <a:srgbClr val="1D2121"/>
                </a:solidFill>
                <a:latin typeface="Arial"/>
              </a:rPr>
              <a:t>Fourth: Call your supervisor and/or the Class </a:t>
            </a:r>
            <a:r>
              <a:rPr lang="en-US" sz="1200" b="0" i="0" u="none" strike="noStrike" baseline="0" dirty="0" err="1" smtClean="0">
                <a:solidFill>
                  <a:srgbClr val="1D2121"/>
                </a:solidFill>
                <a:latin typeface="Arial"/>
              </a:rPr>
              <a:t>AlB</a:t>
            </a:r>
            <a:endParaRPr lang="en-US" sz="1200" b="0" i="0" u="none" strike="noStrike" baseline="0" dirty="0" smtClean="0">
              <a:solidFill>
                <a:srgbClr val="1D2121"/>
              </a:solidFill>
              <a:latin typeface="Arial"/>
            </a:endParaRPr>
          </a:p>
          <a:p>
            <a:pPr algn="l"/>
            <a:r>
              <a:rPr lang="en-US" sz="1200" b="0" i="0" u="none" strike="noStrike" baseline="0" dirty="0" smtClean="0">
                <a:solidFill>
                  <a:srgbClr val="1D2121"/>
                </a:solidFill>
                <a:latin typeface="Arial"/>
              </a:rPr>
              <a:t>Operator per the emergency instructions you have</a:t>
            </a:r>
          </a:p>
          <a:p>
            <a:pPr algn="l"/>
            <a:r>
              <a:rPr lang="en-US" sz="1200" b="0" i="0" u="none" strike="noStrike" baseline="0" dirty="0" smtClean="0">
                <a:solidFill>
                  <a:srgbClr val="1D2121"/>
                </a:solidFill>
                <a:latin typeface="Arial"/>
              </a:rPr>
              <a:t>received.</a:t>
            </a:r>
          </a:p>
          <a:p>
            <a:pPr algn="l"/>
            <a:r>
              <a:rPr lang="en-US" sz="1200" b="0" i="0" u="none" strike="noStrike" baseline="0" dirty="0" smtClean="0">
                <a:solidFill>
                  <a:srgbClr val="1D2121"/>
                </a:solidFill>
                <a:latin typeface="Arial"/>
              </a:rPr>
              <a:t>Fifth and finally and only if it can be done safely:</a:t>
            </a:r>
          </a:p>
          <a:p>
            <a:pPr algn="l"/>
            <a:r>
              <a:rPr lang="en-US" sz="1200" b="0" i="0" u="none" strike="noStrike" baseline="0" dirty="0" smtClean="0">
                <a:solidFill>
                  <a:srgbClr val="1D2121"/>
                </a:solidFill>
                <a:latin typeface="Arial"/>
              </a:rPr>
              <a:t>Contain and mitigate any release -- so that it</a:t>
            </a:r>
          </a:p>
          <a:p>
            <a:pPr algn="l"/>
            <a:r>
              <a:rPr lang="en-US" sz="1200" b="0" i="0" u="none" strike="noStrike" baseline="0" dirty="0" smtClean="0">
                <a:solidFill>
                  <a:srgbClr val="1D2121"/>
                </a:solidFill>
                <a:latin typeface="Arial"/>
              </a:rPr>
              <a:t>doesn't go down a storm drain or go in the grass</a:t>
            </a:r>
          </a:p>
          <a:p>
            <a:pPr algn="l"/>
            <a:r>
              <a:rPr lang="en-US" sz="1200" b="0" i="0" u="none" strike="noStrike" baseline="0" dirty="0" smtClean="0">
                <a:solidFill>
                  <a:srgbClr val="1D2121"/>
                </a:solidFill>
                <a:latin typeface="Arial"/>
              </a:rPr>
              <a:t>or go off the site.</a:t>
            </a:r>
            <a:endParaRPr lang="en-US" dirty="0"/>
          </a:p>
        </p:txBody>
      </p:sp>
      <p:sp>
        <p:nvSpPr>
          <p:cNvPr id="4" name="Slide Number Placeholder 3"/>
          <p:cNvSpPr>
            <a:spLocks noGrp="1"/>
          </p:cNvSpPr>
          <p:nvPr>
            <p:ph type="sldNum" sz="quarter" idx="10"/>
          </p:nvPr>
        </p:nvSpPr>
        <p:spPr/>
        <p:txBody>
          <a:bodyPr/>
          <a:lstStyle/>
          <a:p>
            <a:fld id="{09607AB7-2D81-475E-A081-F1EE78EB9D50}" type="slidenum">
              <a:rPr lang="en-US" smtClean="0"/>
              <a:t>19</a:t>
            </a:fld>
            <a:endParaRPr lang="en-US"/>
          </a:p>
        </p:txBody>
      </p:sp>
    </p:spTree>
    <p:extLst>
      <p:ext uri="{BB962C8B-B14F-4D97-AF65-F5344CB8AC3E}">
        <p14:creationId xmlns:p14="http://schemas.microsoft.com/office/powerpoint/2010/main" val="194341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0DD8F-3315-42FB-BCB3-58C16486B45D}"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276584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0DD8F-3315-42FB-BCB3-58C16486B45D}"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41155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0DD8F-3315-42FB-BCB3-58C16486B45D}"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364541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0DD8F-3315-42FB-BCB3-58C16486B45D}"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49751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0DD8F-3315-42FB-BCB3-58C16486B45D}"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9486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0DD8F-3315-42FB-BCB3-58C16486B45D}"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332314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0DD8F-3315-42FB-BCB3-58C16486B45D}" type="datetimeFigureOut">
              <a:rPr lang="en-US" smtClean="0"/>
              <a:t>6/26/2012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14044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0DD8F-3315-42FB-BCB3-58C16486B45D}" type="datetimeFigureOut">
              <a:rPr lang="en-US" smtClean="0"/>
              <a:t>6/26/2012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71120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0DD8F-3315-42FB-BCB3-58C16486B45D}" type="datetimeFigureOut">
              <a:rPr lang="en-US" smtClean="0"/>
              <a:t>6/26/2012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117426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0DD8F-3315-42FB-BCB3-58C16486B45D}"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244371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0DD8F-3315-42FB-BCB3-58C16486B45D}"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1D0B1-08E8-44B2-9B3A-3DCE0B5A0430}" type="slidenum">
              <a:rPr lang="en-US" smtClean="0"/>
              <a:t>‹#›</a:t>
            </a:fld>
            <a:endParaRPr lang="en-US"/>
          </a:p>
        </p:txBody>
      </p:sp>
    </p:spTree>
    <p:extLst>
      <p:ext uri="{BB962C8B-B14F-4D97-AF65-F5344CB8AC3E}">
        <p14:creationId xmlns:p14="http://schemas.microsoft.com/office/powerpoint/2010/main" val="44278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0DD8F-3315-42FB-BCB3-58C16486B45D}" type="datetimeFigureOut">
              <a:rPr lang="en-US" smtClean="0"/>
              <a:t>6/26/2012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1D0B1-08E8-44B2-9B3A-3DCE0B5A0430}" type="slidenum">
              <a:rPr lang="en-US" smtClean="0"/>
              <a:t>‹#›</a:t>
            </a:fld>
            <a:endParaRPr lang="en-US"/>
          </a:p>
        </p:txBody>
      </p:sp>
    </p:spTree>
    <p:extLst>
      <p:ext uri="{BB962C8B-B14F-4D97-AF65-F5344CB8AC3E}">
        <p14:creationId xmlns:p14="http://schemas.microsoft.com/office/powerpoint/2010/main" val="372154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sz="3600" b="1" dirty="0" smtClean="0">
                <a:effectLst>
                  <a:outerShdw blurRad="38100" dist="38100" dir="2700000" algn="tl">
                    <a:srgbClr val="000000">
                      <a:alpha val="43137"/>
                    </a:srgbClr>
                  </a:outerShdw>
                </a:effectLst>
              </a:rPr>
              <a:t>DISCLAIMER &amp; INSTRUCTIONS to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Class A/B Operators</a:t>
            </a:r>
            <a:r>
              <a:rPr lang="en-US" dirty="0" smtClean="0"/>
              <a:t>	</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r>
              <a:rPr lang="en-US" sz="3600" dirty="0" smtClean="0"/>
              <a:t>The slide presentation was developed to assist Class A/B Operators with providing Class C training.</a:t>
            </a:r>
          </a:p>
          <a:p>
            <a:r>
              <a:rPr lang="en-US" sz="3600" dirty="0" smtClean="0"/>
              <a:t>There are no backgrounds, transitions or other specials codes embedded in the PowerPoint, which allows you to insert your institution graphic, if desired.  If you need help with inserting photos, text, &amp; or graphic, please let me know.</a:t>
            </a:r>
          </a:p>
          <a:p>
            <a:r>
              <a:rPr lang="en-US" sz="3600" dirty="0" smtClean="0"/>
              <a:t>Site specific or institutional items are not required to be included in this training material.  However, BOR </a:t>
            </a:r>
            <a:r>
              <a:rPr lang="en-US" sz="3600" b="1" u="sng" dirty="0" smtClean="0"/>
              <a:t>recommends</a:t>
            </a:r>
            <a:r>
              <a:rPr lang="en-US" sz="3600" dirty="0" smtClean="0"/>
              <a:t> that a sufficient level of site specific information be provided per the discretion of the Class A/B Operator responsible for providing the training materials to Class C Operators.</a:t>
            </a:r>
          </a:p>
          <a:p>
            <a:r>
              <a:rPr lang="en-US" sz="3600" dirty="0" smtClean="0"/>
              <a:t>The State of Georgia </a:t>
            </a:r>
            <a:r>
              <a:rPr lang="en-US" sz="3600" u="sng" dirty="0" smtClean="0"/>
              <a:t>requires</a:t>
            </a:r>
            <a:r>
              <a:rPr lang="en-US" sz="3600" dirty="0" smtClean="0"/>
              <a:t> a minimum that all Class C Operators be trained to:</a:t>
            </a:r>
          </a:p>
          <a:p>
            <a:pPr lvl="1"/>
            <a:r>
              <a:rPr lang="en-US" sz="2900" dirty="0" smtClean="0"/>
              <a:t>Location and function of emergency stop for pumps (slide 11)</a:t>
            </a:r>
          </a:p>
          <a:p>
            <a:pPr lvl="1"/>
            <a:r>
              <a:rPr lang="en-US" sz="2900" dirty="0" smtClean="0"/>
              <a:t>Basic emergency/notification procedures (slides 17-19 &amp; 22)</a:t>
            </a:r>
          </a:p>
          <a:p>
            <a:pPr lvl="1"/>
            <a:r>
              <a:rPr lang="en-US" sz="2900" dirty="0" smtClean="0"/>
              <a:t>Location of spill kits materials  (slide 20)</a:t>
            </a:r>
          </a:p>
          <a:p>
            <a:pPr lvl="1"/>
            <a:r>
              <a:rPr lang="en-US" sz="2900" dirty="0" smtClean="0"/>
              <a:t>Sign (wet signature or electronic) an acknowledge that training was received and completed (slide 25 &amp; Separate MS Word file)</a:t>
            </a:r>
            <a:endParaRPr lang="en-US" sz="2900" dirty="0"/>
          </a:p>
        </p:txBody>
      </p:sp>
    </p:spTree>
    <p:extLst>
      <p:ext uri="{BB962C8B-B14F-4D97-AF65-F5344CB8AC3E}">
        <p14:creationId xmlns:p14="http://schemas.microsoft.com/office/powerpoint/2010/main" val="219177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Training Exceptions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Class C training is </a:t>
            </a:r>
            <a:r>
              <a:rPr lang="en-US" u="sng" dirty="0" smtClean="0">
                <a:effectLst>
                  <a:outerShdw blurRad="38100" dist="38100" dir="2700000" algn="tl">
                    <a:srgbClr val="000000">
                      <a:alpha val="43137"/>
                    </a:srgbClr>
                  </a:outerShdw>
                </a:effectLst>
                <a:latin typeface="Arial" pitchFamily="34" charset="0"/>
                <a:cs typeface="Arial" pitchFamily="34" charset="0"/>
              </a:rPr>
              <a:t>NOT</a:t>
            </a:r>
            <a:r>
              <a:rPr lang="en-US" dirty="0" smtClean="0">
                <a:latin typeface="Arial" pitchFamily="34" charset="0"/>
                <a:cs typeface="Arial" pitchFamily="34" charset="0"/>
              </a:rPr>
              <a:t> required:</a:t>
            </a:r>
          </a:p>
          <a:p>
            <a:pPr lvl="1">
              <a:spcBef>
                <a:spcPts val="0"/>
              </a:spcBef>
              <a:spcAft>
                <a:spcPts val="1800"/>
              </a:spcAft>
            </a:pPr>
            <a:r>
              <a:rPr lang="en-US" dirty="0" smtClean="0">
                <a:latin typeface="Arial" pitchFamily="34" charset="0"/>
                <a:cs typeface="Arial" pitchFamily="34" charset="0"/>
              </a:rPr>
              <a:t>if the USG UST dispensing site has a dedicated Class C attendant on duty during dispensing, (think of a typical gas station)</a:t>
            </a:r>
          </a:p>
          <a:p>
            <a:r>
              <a:rPr lang="en-US" dirty="0">
                <a:latin typeface="Arial" pitchFamily="34" charset="0"/>
                <a:cs typeface="Arial" pitchFamily="34" charset="0"/>
              </a:rPr>
              <a:t>Farm or residential </a:t>
            </a:r>
            <a:r>
              <a:rPr lang="en-US" dirty="0" smtClean="0">
                <a:latin typeface="Arial" pitchFamily="34" charset="0"/>
                <a:cs typeface="Arial" pitchFamily="34" charset="0"/>
              </a:rPr>
              <a:t>tank (&lt;1,100 gallon capacity) used </a:t>
            </a:r>
            <a:r>
              <a:rPr lang="en-US" dirty="0">
                <a:latin typeface="Arial" pitchFamily="34" charset="0"/>
                <a:cs typeface="Arial" pitchFamily="34" charset="0"/>
              </a:rPr>
              <a:t>for storing motor </a:t>
            </a:r>
            <a:r>
              <a:rPr lang="en-US" dirty="0" smtClean="0">
                <a:latin typeface="Arial" pitchFamily="34" charset="0"/>
                <a:cs typeface="Arial" pitchFamily="34" charset="0"/>
              </a:rPr>
              <a:t>fuel for </a:t>
            </a:r>
            <a:r>
              <a:rPr lang="en-US" dirty="0">
                <a:latin typeface="Arial" pitchFamily="34" charset="0"/>
                <a:cs typeface="Arial" pitchFamily="34" charset="0"/>
              </a:rPr>
              <a:t>noncommercial purposes</a:t>
            </a:r>
            <a:r>
              <a:rPr lang="en-US" dirty="0" smtClean="0">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528780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What are the UST components?   </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371600"/>
            <a:ext cx="6590161" cy="2286000"/>
          </a:xfrm>
        </p:spPr>
        <p:txBody>
          <a:bodyPr>
            <a:normAutofit fontScale="92500" lnSpcReduction="20000"/>
          </a:bodyPr>
          <a:lstStyle/>
          <a:p>
            <a:r>
              <a:rPr lang="en-US" dirty="0" smtClean="0">
                <a:latin typeface="Arial" pitchFamily="34" charset="0"/>
                <a:cs typeface="Arial" pitchFamily="34" charset="0"/>
              </a:rPr>
              <a:t>Class C Operators should be familiar with basic layout of the UST system</a:t>
            </a:r>
          </a:p>
          <a:p>
            <a:pPr lvl="1"/>
            <a:r>
              <a:rPr lang="en-US" b="1" dirty="0" smtClean="0">
                <a:solidFill>
                  <a:srgbClr val="FF0000"/>
                </a:solidFill>
                <a:latin typeface="Arial" pitchFamily="34" charset="0"/>
                <a:cs typeface="Arial" pitchFamily="34" charset="0"/>
              </a:rPr>
              <a:t>INSERT Site Specific or generic (alarms, control panels, delivery point, </a:t>
            </a:r>
            <a:r>
              <a:rPr lang="en-US" b="1" dirty="0" err="1" smtClean="0">
                <a:solidFill>
                  <a:srgbClr val="FF0000"/>
                </a:solidFill>
                <a:latin typeface="Arial" pitchFamily="34" charset="0"/>
                <a:cs typeface="Arial" pitchFamily="34" charset="0"/>
              </a:rPr>
              <a:t>etc</a:t>
            </a:r>
            <a:r>
              <a:rPr lang="en-US" b="1" dirty="0" smtClean="0">
                <a:solidFill>
                  <a:srgbClr val="FF0000"/>
                </a:solidFill>
                <a:latin typeface="Arial" pitchFamily="34" charset="0"/>
                <a:cs typeface="Arial" pitchFamily="34" charset="0"/>
              </a:rPr>
              <a:t>)</a:t>
            </a:r>
          </a:p>
        </p:txBody>
      </p:sp>
      <p:pic>
        <p:nvPicPr>
          <p:cNvPr id="4" name="Picture 3" descr="PB11004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9700" y="3810000"/>
            <a:ext cx="2827852" cy="2418557"/>
          </a:xfrm>
          <a:prstGeom prst="rect">
            <a:avLst/>
          </a:prstGeom>
          <a:noFill/>
          <a:ln w="9525">
            <a:noFill/>
            <a:miter lim="800000"/>
            <a:headEnd/>
            <a:tailEnd/>
          </a:ln>
        </p:spPr>
      </p:pic>
      <p:sp>
        <p:nvSpPr>
          <p:cNvPr id="5" name="TextBox 4"/>
          <p:cNvSpPr txBox="1"/>
          <p:nvPr/>
        </p:nvSpPr>
        <p:spPr>
          <a:xfrm>
            <a:off x="-1" y="6211669"/>
            <a:ext cx="5715001" cy="584775"/>
          </a:xfrm>
          <a:prstGeom prst="rect">
            <a:avLst/>
          </a:prstGeom>
          <a:noFill/>
        </p:spPr>
        <p:txBody>
          <a:bodyPr wrap="square" rtlCol="0">
            <a:spAutoFit/>
          </a:bodyPr>
          <a:lstStyle/>
          <a:p>
            <a:r>
              <a:rPr lang="en-US" sz="1600" dirty="0" smtClean="0"/>
              <a:t>Provided by GEFA – Typical INCON System (fuel management system)(left) &amp;  </a:t>
            </a:r>
            <a:r>
              <a:rPr lang="en-US" sz="1600" dirty="0"/>
              <a:t>Signage/emergency stop (bottom-right</a:t>
            </a:r>
            <a:r>
              <a:rPr lang="en-US" sz="1600" dirty="0" smtClean="0"/>
              <a:t>)</a:t>
            </a:r>
            <a:endParaRPr lang="en-US" sz="1600" dirty="0"/>
          </a:p>
        </p:txBody>
      </p:sp>
      <p:pic>
        <p:nvPicPr>
          <p:cNvPr id="2050" name="Picture 2" descr="C:\Users\alehocky\Desktop\Gas dispenser stuff\IMG_517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56588" y="4476247"/>
            <a:ext cx="1847850" cy="13859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7400" y="5862229"/>
            <a:ext cx="3403738" cy="584775"/>
          </a:xfrm>
          <a:prstGeom prst="rect">
            <a:avLst/>
          </a:prstGeom>
          <a:noFill/>
        </p:spPr>
        <p:txBody>
          <a:bodyPr wrap="square" rtlCol="0">
            <a:spAutoFit/>
          </a:bodyPr>
          <a:lstStyle/>
          <a:p>
            <a:r>
              <a:rPr lang="en-US" sz="1600" dirty="0" smtClean="0"/>
              <a:t>Typical Examples: Fuel Master Control (top), Leak Detection System (bottom)</a:t>
            </a:r>
            <a:endParaRPr lang="en-US" sz="1600" dirty="0"/>
          </a:p>
        </p:txBody>
      </p:sp>
      <p:pic>
        <p:nvPicPr>
          <p:cNvPr id="2051" name="Picture 3" descr="C:\Users\alehocky\Desktop\Gas dispenser stuff\IMG_033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18488" y="1752600"/>
            <a:ext cx="18859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24200" y="3797300"/>
            <a:ext cx="1671920" cy="22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876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Example Layout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743025"/>
            <a:ext cx="7772400" cy="582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45300" y="6488668"/>
            <a:ext cx="1841500" cy="369332"/>
          </a:xfrm>
          <a:prstGeom prst="rect">
            <a:avLst/>
          </a:prstGeom>
          <a:noFill/>
        </p:spPr>
        <p:txBody>
          <a:bodyPr wrap="square" rtlCol="0">
            <a:spAutoFit/>
          </a:bodyPr>
          <a:lstStyle/>
          <a:p>
            <a:r>
              <a:rPr lang="en-US" dirty="0" smtClean="0"/>
              <a:t>Provided by GEFA</a:t>
            </a:r>
            <a:endParaRPr lang="en-US" dirty="0"/>
          </a:p>
        </p:txBody>
      </p:sp>
    </p:spTree>
    <p:extLst>
      <p:ext uri="{BB962C8B-B14F-4D97-AF65-F5344CB8AC3E}">
        <p14:creationId xmlns:p14="http://schemas.microsoft.com/office/powerpoint/2010/main" val="2291790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4000" dirty="0" smtClean="0">
                <a:latin typeface="Arial" pitchFamily="34" charset="0"/>
                <a:cs typeface="Arial" pitchFamily="34" charset="0"/>
              </a:rPr>
              <a:t>Fuel Handling Safety Guidelines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381000" y="1600200"/>
            <a:ext cx="6400800" cy="4525963"/>
          </a:xfrm>
        </p:spPr>
        <p:txBody>
          <a:bodyPr>
            <a:normAutofit/>
          </a:bodyPr>
          <a:lstStyle/>
          <a:p>
            <a:r>
              <a:rPr lang="en-US" sz="2400" dirty="0" smtClean="0">
                <a:latin typeface="Arial" pitchFamily="34" charset="0"/>
                <a:cs typeface="Arial" pitchFamily="34" charset="0"/>
              </a:rPr>
              <a:t>Turn vehicles or equipment off prior to refueling.</a:t>
            </a:r>
          </a:p>
          <a:p>
            <a:r>
              <a:rPr lang="en-US" sz="2400" dirty="0">
                <a:latin typeface="Arial" pitchFamily="34" charset="0"/>
                <a:cs typeface="Arial" pitchFamily="34" charset="0"/>
              </a:rPr>
              <a:t>Don't smoke, light matches or use lighters while refueling.</a:t>
            </a:r>
          </a:p>
          <a:p>
            <a:r>
              <a:rPr lang="en-US" sz="2400" b="0" i="0" u="none" strike="noStrike" baseline="0" dirty="0" smtClean="0">
                <a:latin typeface="Arial" pitchFamily="34" charset="0"/>
                <a:cs typeface="Arial" pitchFamily="34" charset="0"/>
              </a:rPr>
              <a:t>Always stay at the pump during refueling and do not re-enter</a:t>
            </a:r>
            <a:r>
              <a:rPr lang="en-US" sz="2400" b="0" i="0" u="none" strike="noStrike" dirty="0" smtClean="0">
                <a:latin typeface="Arial" pitchFamily="34" charset="0"/>
                <a:cs typeface="Arial" pitchFamily="34" charset="0"/>
              </a:rPr>
              <a:t> the vehicle            (static electricity)</a:t>
            </a:r>
            <a:r>
              <a:rPr lang="en-US" sz="2400" b="0" i="0" u="none" strike="noStrike" baseline="0" dirty="0" smtClean="0">
                <a:latin typeface="Arial" pitchFamily="34" charset="0"/>
                <a:cs typeface="Arial" pitchFamily="34" charset="0"/>
              </a:rPr>
              <a:t>.</a:t>
            </a:r>
          </a:p>
          <a:p>
            <a:r>
              <a:rPr lang="en-US" sz="2400" b="0" i="0" u="none" strike="noStrike" baseline="0" dirty="0" smtClean="0">
                <a:latin typeface="Arial" pitchFamily="34" charset="0"/>
                <a:cs typeface="Arial" pitchFamily="34" charset="0"/>
              </a:rPr>
              <a:t>Do not over-fill or top-off your vehicle tank, which can cause</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gasoline spillage.</a:t>
            </a:r>
          </a:p>
          <a:p>
            <a:r>
              <a:rPr lang="en-US" sz="2400" b="0" i="0" u="none" strike="noStrike" baseline="0" dirty="0" smtClean="0">
                <a:latin typeface="Arial" pitchFamily="34" charset="0"/>
                <a:cs typeface="Arial" pitchFamily="34" charset="0"/>
              </a:rPr>
              <a:t>Never allow children under licensed driving age to operate the pump.</a:t>
            </a:r>
          </a:p>
        </p:txBody>
      </p:sp>
      <p:pic>
        <p:nvPicPr>
          <p:cNvPr id="3074" name="Picture 2" descr="C:\Users\alehocky\Desktop\Gas dispenser stuff\IMG_682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92900" y="2401830"/>
            <a:ext cx="2247748" cy="16479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ehocky\Desktop\Gas dispenser stuff\IMG_547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4343400"/>
            <a:ext cx="223504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338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nb-NO" dirty="0" smtClean="0">
                <a:latin typeface="Arial" pitchFamily="34" charset="0"/>
                <a:cs typeface="Arial" pitchFamily="34" charset="0"/>
              </a:rPr>
              <a:t>Fuel Handling Safety Guidelines</a:t>
            </a:r>
            <a:r>
              <a:rPr lang="nb-NO" dirty="0" smtClean="0"/>
              <a:t> </a:t>
            </a:r>
            <a:r>
              <a:rPr lang="nb-NO" sz="3100" dirty="0" smtClean="0"/>
              <a:t>(cont)</a:t>
            </a:r>
            <a:endParaRPr lang="en-US" sz="3100" dirty="0"/>
          </a:p>
        </p:txBody>
      </p:sp>
      <p:sp>
        <p:nvSpPr>
          <p:cNvPr id="3" name="Content Placeholder 2"/>
          <p:cNvSpPr>
            <a:spLocks noGrp="1"/>
          </p:cNvSpPr>
          <p:nvPr>
            <p:ph idx="1"/>
          </p:nvPr>
        </p:nvSpPr>
        <p:spPr>
          <a:xfrm>
            <a:off x="457200" y="1600200"/>
            <a:ext cx="8534400" cy="4525963"/>
          </a:xfrm>
        </p:spPr>
        <p:txBody>
          <a:bodyPr>
            <a:normAutofit/>
          </a:bodyPr>
          <a:lstStyle/>
          <a:p>
            <a:r>
              <a:rPr lang="en-US" sz="2400" dirty="0">
                <a:latin typeface="Arial" pitchFamily="34" charset="0"/>
                <a:cs typeface="Arial" pitchFamily="34" charset="0"/>
              </a:rPr>
              <a:t>Avoid prolonged breathing of gasoline vapors.</a:t>
            </a:r>
          </a:p>
          <a:p>
            <a:r>
              <a:rPr lang="en-US" sz="2400" dirty="0" smtClean="0">
                <a:latin typeface="Arial" pitchFamily="34" charset="0"/>
                <a:cs typeface="Arial" pitchFamily="34" charset="0"/>
              </a:rPr>
              <a:t>Use </a:t>
            </a:r>
            <a:r>
              <a:rPr lang="en-US" sz="2400" dirty="0">
                <a:latin typeface="Arial" pitchFamily="34" charset="0"/>
                <a:cs typeface="Arial" pitchFamily="34" charset="0"/>
              </a:rPr>
              <a:t>gasoline only in open areas that get plenty of fresh air.</a:t>
            </a:r>
          </a:p>
          <a:p>
            <a:r>
              <a:rPr lang="en-US" sz="2400" b="0" i="0" u="none" strike="noStrike" baseline="0" dirty="0" smtClean="0">
                <a:latin typeface="Arial" pitchFamily="34" charset="0"/>
                <a:cs typeface="Arial" pitchFamily="34" charset="0"/>
              </a:rPr>
              <a:t>Keep your face away from the nozzle or</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container opening.</a:t>
            </a:r>
          </a:p>
          <a:p>
            <a:r>
              <a:rPr lang="en-US" sz="2400" b="0" i="0" u="none" strike="noStrike" baseline="0" dirty="0" smtClean="0">
                <a:latin typeface="Arial" pitchFamily="34" charset="0"/>
                <a:cs typeface="Arial" pitchFamily="34" charset="0"/>
              </a:rPr>
              <a:t>Never siphon gasoline by mouth nor put gasoline in your</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mouth for any reason.</a:t>
            </a:r>
          </a:p>
          <a:p>
            <a:r>
              <a:rPr lang="en-US" sz="2400" b="0" i="0" u="none" strike="noStrike" baseline="0" dirty="0" smtClean="0">
                <a:latin typeface="Arial" pitchFamily="34" charset="0"/>
                <a:cs typeface="Arial" pitchFamily="34" charset="0"/>
              </a:rPr>
              <a:t>Gasoline can be harmful or fatal if</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swallowed.</a:t>
            </a:r>
          </a:p>
          <a:p>
            <a:r>
              <a:rPr lang="en-US" sz="2400" b="0" i="0" u="none" strike="noStrike" baseline="0" dirty="0" smtClean="0">
                <a:latin typeface="Arial" pitchFamily="34" charset="0"/>
                <a:cs typeface="Arial" pitchFamily="34" charset="0"/>
              </a:rPr>
              <a:t>If someone swallows gasoline, do not induce vomiting.</a:t>
            </a:r>
            <a:endParaRPr lang="en-US" sz="2400" dirty="0">
              <a:latin typeface="Arial" pitchFamily="34" charset="0"/>
              <a:cs typeface="Arial" pitchFamily="34" charset="0"/>
            </a:endParaRPr>
          </a:p>
        </p:txBody>
      </p:sp>
      <p:pic>
        <p:nvPicPr>
          <p:cNvPr id="4098" name="Picture 2" descr="https://remote1-1.carbonite.com/Access/T3643188-F301339/IMG_1192.JPG?token=S14591885_U3810910_C3643188_4B6BB294-9776-410D-A1D6-800943A62901&amp;size=64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4781550"/>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ehocky\Desktop\Gas dispenser stuff\IMG_768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0" y="4806950"/>
            <a:ext cx="2362200" cy="1746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_Graphics\Campus Visits 2008-2010 (Alex)\Valdosta visit '08\IMG_7665.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96000" y="4819650"/>
            <a:ext cx="2372587" cy="173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5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Dispensing fuel into a container</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381000" y="1600200"/>
            <a:ext cx="8229600" cy="4525963"/>
          </a:xfrm>
        </p:spPr>
        <p:txBody>
          <a:bodyPr>
            <a:normAutofit/>
          </a:bodyPr>
          <a:lstStyle/>
          <a:p>
            <a:r>
              <a:rPr lang="en-US" sz="2400" b="0" i="0" u="none" strike="noStrike" baseline="0" dirty="0" smtClean="0">
                <a:latin typeface="Arial" pitchFamily="34" charset="0"/>
                <a:cs typeface="Arial" pitchFamily="34" charset="0"/>
              </a:rPr>
              <a:t>Use only an approved portable container and place it on the ground to avoid a possible static electricity ignition</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of fuel vapors.</a:t>
            </a:r>
          </a:p>
          <a:p>
            <a:r>
              <a:rPr lang="en-US" sz="2400" b="0" i="0" u="none" strike="noStrike" baseline="0" dirty="0" smtClean="0">
                <a:latin typeface="Arial" pitchFamily="34" charset="0"/>
                <a:cs typeface="Arial" pitchFamily="34" charset="0"/>
              </a:rPr>
              <a:t>Containers should never be filled while inside a vehicle</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or its trunk,</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the bed of a pickup truck, or the floor of a</a:t>
            </a:r>
            <a:r>
              <a:rPr lang="en-US" sz="2400" b="0" i="0" u="none" strike="noStrike" dirty="0" smtClean="0">
                <a:latin typeface="Arial" pitchFamily="34" charset="0"/>
                <a:cs typeface="Arial" pitchFamily="34" charset="0"/>
              </a:rPr>
              <a:t> </a:t>
            </a:r>
            <a:r>
              <a:rPr lang="en-US" sz="2400" b="0" i="0" u="none" strike="noStrike" baseline="0" dirty="0" smtClean="0">
                <a:latin typeface="Arial" pitchFamily="34" charset="0"/>
                <a:cs typeface="Arial" pitchFamily="34" charset="0"/>
              </a:rPr>
              <a:t>trailer.</a:t>
            </a:r>
          </a:p>
          <a:p>
            <a:r>
              <a:rPr lang="en-US" sz="2400" b="0" i="0" u="none" strike="noStrike" baseline="0" dirty="0" smtClean="0">
                <a:latin typeface="Arial" pitchFamily="34" charset="0"/>
                <a:cs typeface="Arial" pitchFamily="34" charset="0"/>
              </a:rPr>
              <a:t>When filling a portable container, manually  control the nozzle valve throughout the filling process.</a:t>
            </a:r>
            <a:endParaRPr lang="en-US" sz="2400" dirty="0">
              <a:latin typeface="Arial" pitchFamily="34" charset="0"/>
              <a:cs typeface="Arial" pitchFamily="34" charset="0"/>
            </a:endParaRPr>
          </a:p>
        </p:txBody>
      </p:sp>
      <p:pic>
        <p:nvPicPr>
          <p:cNvPr id="6146" name="Picture 2" descr="https://remote1-1.carbonite.com/Access/T3643188-F321164/IMG_5135.JPG?token=S14592100_U3810910_C3643188_4D8FA222-9B2D-418E-9388-C3AF73DDF001&amp;size=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889" y="4876799"/>
            <a:ext cx="2282311" cy="1715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lehocky\Desktop\Gas dispenser stuff\IMG_769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4876800"/>
            <a:ext cx="2260668" cy="169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02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dirty="0">
                <a:latin typeface="Arial" pitchFamily="34" charset="0"/>
                <a:cs typeface="Arial" pitchFamily="34" charset="0"/>
              </a:rPr>
              <a:t>Dispensing gasoline to container </a:t>
            </a:r>
            <a:r>
              <a:rPr lang="en-US" sz="3100" dirty="0">
                <a:latin typeface="Arial" pitchFamily="34" charset="0"/>
                <a:cs typeface="Arial" pitchFamily="34" charset="0"/>
              </a:rPr>
              <a:t>(cont.)</a:t>
            </a: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Fill </a:t>
            </a:r>
            <a:r>
              <a:rPr lang="en-US" sz="2400" dirty="0">
                <a:latin typeface="Arial" pitchFamily="34" charset="0"/>
                <a:cs typeface="Arial" pitchFamily="34" charset="0"/>
              </a:rPr>
              <a:t>a portable container slowly to decrease the chance </a:t>
            </a:r>
            <a:r>
              <a:rPr lang="en-US" sz="2400" dirty="0" smtClean="0">
                <a:latin typeface="Arial" pitchFamily="34" charset="0"/>
                <a:cs typeface="Arial" pitchFamily="34" charset="0"/>
              </a:rPr>
              <a:t>of static </a:t>
            </a:r>
            <a:r>
              <a:rPr lang="en-US" sz="2400" dirty="0">
                <a:latin typeface="Arial" pitchFamily="34" charset="0"/>
                <a:cs typeface="Arial" pitchFamily="34" charset="0"/>
              </a:rPr>
              <a:t>electricity buildup and minimize spilling </a:t>
            </a:r>
            <a:r>
              <a:rPr lang="en-US" sz="2400" dirty="0" smtClean="0">
                <a:latin typeface="Arial" pitchFamily="34" charset="0"/>
                <a:cs typeface="Arial" pitchFamily="34" charset="0"/>
              </a:rPr>
              <a:t>or splattering</a:t>
            </a:r>
            <a:r>
              <a:rPr lang="en-US" sz="2400" dirty="0">
                <a:latin typeface="Arial" pitchFamily="34" charset="0"/>
                <a:cs typeface="Arial" pitchFamily="34" charset="0"/>
              </a:rPr>
              <a:t>.</a:t>
            </a:r>
          </a:p>
          <a:p>
            <a:r>
              <a:rPr lang="en-US" sz="2400" dirty="0" smtClean="0">
                <a:latin typeface="Arial" pitchFamily="34" charset="0"/>
                <a:cs typeface="Arial" pitchFamily="34" charset="0"/>
              </a:rPr>
              <a:t>Keep </a:t>
            </a:r>
            <a:r>
              <a:rPr lang="en-US" sz="2400" dirty="0">
                <a:latin typeface="Arial" pitchFamily="34" charset="0"/>
                <a:cs typeface="Arial" pitchFamily="34" charset="0"/>
              </a:rPr>
              <a:t>the </a:t>
            </a:r>
            <a:r>
              <a:rPr lang="en-US" sz="2400" dirty="0" smtClean="0">
                <a:latin typeface="Arial" pitchFamily="34" charset="0"/>
                <a:cs typeface="Arial" pitchFamily="34" charset="0"/>
              </a:rPr>
              <a:t>nozzle </a:t>
            </a:r>
            <a:r>
              <a:rPr lang="en-US" sz="2400" dirty="0">
                <a:latin typeface="Arial" pitchFamily="34" charset="0"/>
                <a:cs typeface="Arial" pitchFamily="34" charset="0"/>
              </a:rPr>
              <a:t>in contact with the rim of the </a:t>
            </a:r>
            <a:r>
              <a:rPr lang="en-US" sz="2400" dirty="0" smtClean="0">
                <a:latin typeface="Arial" pitchFamily="34" charset="0"/>
                <a:cs typeface="Arial" pitchFamily="34" charset="0"/>
              </a:rPr>
              <a:t>container opening </a:t>
            </a:r>
            <a:r>
              <a:rPr lang="en-US" sz="2400" dirty="0">
                <a:latin typeface="Arial" pitchFamily="34" charset="0"/>
                <a:cs typeface="Arial" pitchFamily="34" charset="0"/>
              </a:rPr>
              <a:t>while refueling.</a:t>
            </a:r>
          </a:p>
          <a:p>
            <a:r>
              <a:rPr lang="en-US" sz="2400" dirty="0" smtClean="0">
                <a:latin typeface="Arial" pitchFamily="34" charset="0"/>
                <a:cs typeface="Arial" pitchFamily="34" charset="0"/>
              </a:rPr>
              <a:t>Fill </a:t>
            </a:r>
            <a:r>
              <a:rPr lang="en-US" sz="2400" dirty="0">
                <a:latin typeface="Arial" pitchFamily="34" charset="0"/>
                <a:cs typeface="Arial" pitchFamily="34" charset="0"/>
              </a:rPr>
              <a:t>container no more than 95 percent full to allow </a:t>
            </a:r>
            <a:r>
              <a:rPr lang="en-US" sz="2400" dirty="0" smtClean="0">
                <a:latin typeface="Arial" pitchFamily="34" charset="0"/>
                <a:cs typeface="Arial" pitchFamily="34" charset="0"/>
              </a:rPr>
              <a:t>for expansion</a:t>
            </a:r>
            <a:r>
              <a:rPr lang="en-US" sz="2400" dirty="0">
                <a:latin typeface="Arial" pitchFamily="34" charset="0"/>
                <a:cs typeface="Arial" pitchFamily="34" charset="0"/>
              </a:rPr>
              <a:t>.</a:t>
            </a:r>
          </a:p>
          <a:p>
            <a:r>
              <a:rPr lang="en-US" sz="2400" dirty="0" smtClean="0">
                <a:latin typeface="Arial" pitchFamily="34" charset="0"/>
                <a:cs typeface="Arial" pitchFamily="34" charset="0"/>
              </a:rPr>
              <a:t>Place </a:t>
            </a:r>
            <a:r>
              <a:rPr lang="en-US" sz="2400" dirty="0">
                <a:latin typeface="Arial" pitchFamily="34" charset="0"/>
                <a:cs typeface="Arial" pitchFamily="34" charset="0"/>
              </a:rPr>
              <a:t>cap tightly on the container after filling - do not </a:t>
            </a:r>
            <a:r>
              <a:rPr lang="en-US" sz="2400" dirty="0" smtClean="0">
                <a:latin typeface="Arial" pitchFamily="34" charset="0"/>
                <a:cs typeface="Arial" pitchFamily="34" charset="0"/>
              </a:rPr>
              <a:t>use containers </a:t>
            </a:r>
            <a:r>
              <a:rPr lang="en-US" sz="2400" dirty="0">
                <a:latin typeface="Arial" pitchFamily="34" charset="0"/>
                <a:cs typeface="Arial" pitchFamily="34" charset="0"/>
              </a:rPr>
              <a:t>that do not seal properly.</a:t>
            </a:r>
          </a:p>
        </p:txBody>
      </p:sp>
    </p:spTree>
    <p:extLst>
      <p:ext uri="{BB962C8B-B14F-4D97-AF65-F5344CB8AC3E}">
        <p14:creationId xmlns:p14="http://schemas.microsoft.com/office/powerpoint/2010/main" val="13157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latin typeface="Arial" pitchFamily="34" charset="0"/>
                <a:cs typeface="Arial" pitchFamily="34" charset="0"/>
              </a:rPr>
              <a:t>Dispensing gasoline to container </a:t>
            </a:r>
            <a:r>
              <a:rPr lang="en-US" sz="3100"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b="0" i="0" u="none" strike="noStrike" baseline="0" dirty="0" smtClean="0">
                <a:latin typeface="Arial"/>
              </a:rPr>
              <a:t>Keep gasoline away from your</a:t>
            </a:r>
            <a:r>
              <a:rPr lang="en-US" sz="2400" b="0" i="0" u="none" strike="noStrike" dirty="0" smtClean="0">
                <a:latin typeface="Arial"/>
              </a:rPr>
              <a:t> </a:t>
            </a:r>
            <a:r>
              <a:rPr lang="en-US" sz="2400" b="0" i="0" u="none" strike="noStrike" baseline="0" dirty="0" smtClean="0">
                <a:latin typeface="Arial"/>
              </a:rPr>
              <a:t>eyes and skin; it may cause irritation.</a:t>
            </a:r>
          </a:p>
          <a:p>
            <a:r>
              <a:rPr lang="en-US" sz="2400" b="0" i="0" u="none" strike="noStrike" baseline="0" dirty="0" smtClean="0">
                <a:latin typeface="Arial"/>
              </a:rPr>
              <a:t>Remove gasoline-soaked clothing immediately.</a:t>
            </a:r>
          </a:p>
          <a:p>
            <a:r>
              <a:rPr lang="en-US" sz="2400" b="0" i="0" u="none" strike="noStrike" baseline="0" dirty="0" smtClean="0">
                <a:latin typeface="Arial"/>
              </a:rPr>
              <a:t>Use gasoline only as a motor fuel.</a:t>
            </a:r>
          </a:p>
          <a:p>
            <a:r>
              <a:rPr lang="en-US" sz="2400" b="0" i="0" u="none" strike="noStrike" baseline="0" dirty="0" smtClean="0">
                <a:latin typeface="Arial"/>
              </a:rPr>
              <a:t>Never use gasoline to wash your hands or as a cleaning</a:t>
            </a:r>
            <a:r>
              <a:rPr lang="en-US" sz="2400" b="0" i="0" u="none" strike="noStrike" dirty="0" smtClean="0">
                <a:latin typeface="Arial"/>
              </a:rPr>
              <a:t> </a:t>
            </a:r>
            <a:r>
              <a:rPr lang="en-US" sz="2400" b="0" i="0" u="none" strike="noStrike" baseline="0" dirty="0" smtClean="0">
                <a:latin typeface="Arial"/>
              </a:rPr>
              <a:t>solvent.</a:t>
            </a:r>
            <a:endParaRPr lang="en-US" sz="2400" dirty="0"/>
          </a:p>
        </p:txBody>
      </p:sp>
    </p:spTree>
    <p:extLst>
      <p:ext uri="{BB962C8B-B14F-4D97-AF65-F5344CB8AC3E}">
        <p14:creationId xmlns:p14="http://schemas.microsoft.com/office/powerpoint/2010/main" val="220524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What are some examples of emergencies?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pitchFamily="34" charset="0"/>
                <a:cs typeface="Arial" pitchFamily="34" charset="0"/>
              </a:rPr>
              <a:t>Fire </a:t>
            </a:r>
          </a:p>
          <a:p>
            <a:pPr lvl="1"/>
            <a:r>
              <a:rPr lang="en-US" dirty="0" smtClean="0">
                <a:latin typeface="Arial" pitchFamily="34" charset="0"/>
                <a:cs typeface="Arial" pitchFamily="34" charset="0"/>
              </a:rPr>
              <a:t>Static electricity</a:t>
            </a:r>
          </a:p>
          <a:p>
            <a:pPr lvl="1"/>
            <a:r>
              <a:rPr lang="en-US" dirty="0" smtClean="0">
                <a:latin typeface="Arial" pitchFamily="34" charset="0"/>
                <a:cs typeface="Arial" pitchFamily="34" charset="0"/>
              </a:rPr>
              <a:t>Smoking</a:t>
            </a:r>
          </a:p>
          <a:p>
            <a:pPr lvl="1"/>
            <a:r>
              <a:rPr lang="en-US" dirty="0" smtClean="0">
                <a:latin typeface="Arial" pitchFamily="34" charset="0"/>
                <a:cs typeface="Arial" pitchFamily="34" charset="0"/>
              </a:rPr>
              <a:t>Filling hot machinery </a:t>
            </a:r>
          </a:p>
          <a:p>
            <a:r>
              <a:rPr lang="en-US" dirty="0" smtClean="0">
                <a:latin typeface="Arial" pitchFamily="34" charset="0"/>
                <a:cs typeface="Arial" pitchFamily="34" charset="0"/>
              </a:rPr>
              <a:t>Fuel Releases/Spills:</a:t>
            </a:r>
          </a:p>
          <a:p>
            <a:pPr lvl="1"/>
            <a:r>
              <a:rPr lang="en-US" dirty="0">
                <a:latin typeface="Arial" pitchFamily="34" charset="0"/>
                <a:cs typeface="Arial" pitchFamily="34" charset="0"/>
              </a:rPr>
              <a:t>D</a:t>
            </a:r>
            <a:r>
              <a:rPr lang="en-US" dirty="0" smtClean="0">
                <a:latin typeface="Arial" pitchFamily="34" charset="0"/>
                <a:cs typeface="Arial" pitchFamily="34" charset="0"/>
              </a:rPr>
              <a:t>elivery overflowing</a:t>
            </a:r>
          </a:p>
          <a:p>
            <a:pPr lvl="1"/>
            <a:r>
              <a:rPr lang="en-US" dirty="0">
                <a:latin typeface="Arial" pitchFamily="34" charset="0"/>
                <a:cs typeface="Arial" pitchFamily="34" charset="0"/>
              </a:rPr>
              <a:t>P</a:t>
            </a:r>
            <a:r>
              <a:rPr lang="en-US" dirty="0" smtClean="0">
                <a:latin typeface="Arial" pitchFamily="34" charset="0"/>
                <a:cs typeface="Arial" pitchFamily="34" charset="0"/>
              </a:rPr>
              <a:t>ouring out of car</a:t>
            </a:r>
          </a:p>
          <a:p>
            <a:pPr lvl="1"/>
            <a:r>
              <a:rPr lang="en-US" dirty="0" smtClean="0">
                <a:latin typeface="Arial" pitchFamily="34" charset="0"/>
                <a:cs typeface="Arial" pitchFamily="34" charset="0"/>
              </a:rPr>
              <a:t>Coming out of the ground</a:t>
            </a:r>
          </a:p>
          <a:p>
            <a:r>
              <a:rPr lang="en-US" dirty="0">
                <a:latin typeface="Arial" pitchFamily="34" charset="0"/>
                <a:cs typeface="Arial" pitchFamily="34" charset="0"/>
              </a:rPr>
              <a:t>H</a:t>
            </a:r>
            <a:r>
              <a:rPr lang="en-US" dirty="0" smtClean="0">
                <a:latin typeface="Arial" pitchFamily="34" charset="0"/>
                <a:cs typeface="Arial" pitchFamily="34" charset="0"/>
              </a:rPr>
              <a:t>ose pulled off the dispenser</a:t>
            </a:r>
          </a:p>
          <a:p>
            <a:r>
              <a:rPr lang="en-US" dirty="0">
                <a:latin typeface="Arial" pitchFamily="34" charset="0"/>
                <a:cs typeface="Arial" pitchFamily="34" charset="0"/>
              </a:rPr>
              <a:t>V</a:t>
            </a:r>
            <a:r>
              <a:rPr lang="en-US" dirty="0" smtClean="0">
                <a:latin typeface="Arial" pitchFamily="34" charset="0"/>
                <a:cs typeface="Arial" pitchFamily="34" charset="0"/>
              </a:rPr>
              <a:t>ehicle damages pump/dispenser</a:t>
            </a:r>
          </a:p>
          <a:p>
            <a:r>
              <a:rPr lang="en-US" dirty="0" smtClean="0">
                <a:latin typeface="Arial" pitchFamily="34" charset="0"/>
                <a:cs typeface="Arial" pitchFamily="34" charset="0"/>
              </a:rPr>
              <a:t>Health Exposure </a:t>
            </a:r>
          </a:p>
          <a:p>
            <a:r>
              <a:rPr lang="en-US" dirty="0" smtClean="0">
                <a:latin typeface="Arial" pitchFamily="34" charset="0"/>
                <a:cs typeface="Arial" pitchFamily="34" charset="0"/>
              </a:rPr>
              <a:t>Weather related disaster</a:t>
            </a:r>
            <a:endParaRPr lang="en-US" dirty="0">
              <a:latin typeface="Arial" pitchFamily="34" charset="0"/>
              <a:cs typeface="Arial" pitchFamily="34" charset="0"/>
            </a:endParaRPr>
          </a:p>
        </p:txBody>
      </p:sp>
    </p:spTree>
    <p:extLst>
      <p:ext uri="{BB962C8B-B14F-4D97-AF65-F5344CB8AC3E}">
        <p14:creationId xmlns:p14="http://schemas.microsoft.com/office/powerpoint/2010/main" val="2084947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Basic Emergency/Notification Procedures</a:t>
            </a:r>
            <a:endParaRPr lang="en-US" sz="3600" dirty="0"/>
          </a:p>
        </p:txBody>
      </p:sp>
      <p:sp>
        <p:nvSpPr>
          <p:cNvPr id="3" name="Content Placeholder 2"/>
          <p:cNvSpPr>
            <a:spLocks noGrp="1"/>
          </p:cNvSpPr>
          <p:nvPr>
            <p:ph idx="1"/>
          </p:nvPr>
        </p:nvSpPr>
        <p:spPr/>
        <p:txBody>
          <a:bodyPr>
            <a:normAutofit/>
          </a:bodyPr>
          <a:lstStyle/>
          <a:p>
            <a:pPr marL="514350" indent="-514350">
              <a:spcBef>
                <a:spcPts val="0"/>
              </a:spcBef>
              <a:spcAft>
                <a:spcPts val="1200"/>
              </a:spcAft>
              <a:buFont typeface="+mj-lt"/>
              <a:buAutoNum type="arabicPeriod"/>
            </a:pPr>
            <a:r>
              <a:rPr lang="en-US" sz="2400" b="0" i="0" u="none" strike="noStrike" baseline="0" dirty="0" smtClean="0">
                <a:solidFill>
                  <a:srgbClr val="202424"/>
                </a:solidFill>
                <a:latin typeface="Arial"/>
              </a:rPr>
              <a:t>Hit the "Emergency Stop Button”;</a:t>
            </a:r>
          </a:p>
          <a:p>
            <a:pPr marL="514350" indent="-514350">
              <a:spcBef>
                <a:spcPts val="0"/>
              </a:spcBef>
              <a:spcAft>
                <a:spcPts val="1200"/>
              </a:spcAft>
              <a:buFont typeface="+mj-lt"/>
              <a:buAutoNum type="arabicPeriod"/>
            </a:pPr>
            <a:r>
              <a:rPr lang="en-US" sz="2400" dirty="0" smtClean="0">
                <a:solidFill>
                  <a:srgbClr val="202424"/>
                </a:solidFill>
                <a:latin typeface="Arial"/>
              </a:rPr>
              <a:t>Call 911; </a:t>
            </a:r>
            <a:r>
              <a:rPr lang="en-US" sz="2400" b="1" u="sng" dirty="0" smtClean="0">
                <a:solidFill>
                  <a:srgbClr val="FF0000"/>
                </a:solidFill>
                <a:latin typeface="Arial"/>
              </a:rPr>
              <a:t>(INSERT SITE SPECIFIC INFO)(i.e. 9-911)</a:t>
            </a:r>
          </a:p>
          <a:p>
            <a:pPr marL="514350" indent="-514350">
              <a:spcBef>
                <a:spcPts val="0"/>
              </a:spcBef>
              <a:spcAft>
                <a:spcPts val="1200"/>
              </a:spcAft>
              <a:buFont typeface="+mj-lt"/>
              <a:buAutoNum type="arabicPeriod"/>
            </a:pPr>
            <a:r>
              <a:rPr lang="en-US" sz="2400" dirty="0" smtClean="0">
                <a:solidFill>
                  <a:srgbClr val="202424"/>
                </a:solidFill>
                <a:latin typeface="Arial"/>
              </a:rPr>
              <a:t>Evacuate customers &amp; non-essential personnel and keep pedestrian and vehicular traffic out of the danger area as much as possible;</a:t>
            </a:r>
          </a:p>
          <a:p>
            <a:pPr marL="514350" indent="-514350">
              <a:spcBef>
                <a:spcPts val="0"/>
              </a:spcBef>
              <a:spcAft>
                <a:spcPts val="1200"/>
              </a:spcAft>
              <a:buFont typeface="+mj-lt"/>
              <a:buAutoNum type="arabicPeriod"/>
            </a:pPr>
            <a:r>
              <a:rPr lang="en-US" sz="2400" dirty="0" smtClean="0">
                <a:solidFill>
                  <a:srgbClr val="202424"/>
                </a:solidFill>
                <a:latin typeface="Arial"/>
              </a:rPr>
              <a:t>Call your supervisor and/or the Class A/B Operator (whoever you have been instructed to notify); and</a:t>
            </a:r>
          </a:p>
          <a:p>
            <a:pPr marL="514350" indent="-514350">
              <a:spcBef>
                <a:spcPts val="0"/>
              </a:spcBef>
              <a:buFont typeface="+mj-lt"/>
              <a:buAutoNum type="arabicPeriod"/>
            </a:pPr>
            <a:r>
              <a:rPr lang="en-US" sz="2400" dirty="0" smtClean="0">
                <a:solidFill>
                  <a:srgbClr val="202424"/>
                </a:solidFill>
                <a:latin typeface="Arial"/>
              </a:rPr>
              <a:t>Contain &amp; mitigate any release, so that it doesn’t go down a storm drain or go in the grass or go off the site.</a:t>
            </a:r>
            <a:endParaRPr lang="en-US" sz="2400" b="0" i="0" u="none" strike="noStrike" baseline="0" dirty="0" smtClean="0">
              <a:solidFill>
                <a:srgbClr val="202424"/>
              </a:solidFill>
              <a:latin typeface="Arial"/>
            </a:endParaRPr>
          </a:p>
          <a:p>
            <a:endParaRPr lang="en-US" dirty="0"/>
          </a:p>
        </p:txBody>
      </p:sp>
    </p:spTree>
    <p:extLst>
      <p:ext uri="{BB962C8B-B14F-4D97-AF65-F5344CB8AC3E}">
        <p14:creationId xmlns:p14="http://schemas.microsoft.com/office/powerpoint/2010/main" val="525610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229600" cy="1470025"/>
          </a:xfrm>
        </p:spPr>
        <p:txBody>
          <a:bodyPr>
            <a:normAutofit fontScale="90000"/>
          </a:bodyPr>
          <a:lstStyle/>
          <a:p>
            <a:pPr algn="l"/>
            <a:r>
              <a:rPr lang="en-US" b="0" i="0" u="none" strike="noStrike" baseline="0" dirty="0" smtClean="0">
                <a:latin typeface="Arial" pitchFamily="34" charset="0"/>
                <a:cs typeface="Arial" pitchFamily="34" charset="0"/>
              </a:rPr>
              <a:t>Operator Training Course</a:t>
            </a:r>
            <a:br>
              <a:rPr lang="en-US" b="0" i="0" u="none" strike="noStrike" baseline="0" dirty="0" smtClean="0">
                <a:latin typeface="Arial" pitchFamily="34" charset="0"/>
                <a:cs typeface="Arial" pitchFamily="34" charset="0"/>
              </a:rPr>
            </a:br>
            <a:r>
              <a:rPr lang="en-US" b="0" i="0" u="none" strike="noStrike" baseline="0" dirty="0" smtClean="0">
                <a:latin typeface="Arial" pitchFamily="34" charset="0"/>
                <a:cs typeface="Arial" pitchFamily="34" charset="0"/>
              </a:rPr>
              <a:t>Underground Petroleum Storage</a:t>
            </a:r>
            <a:br>
              <a:rPr lang="en-US" b="0" i="0" u="none" strike="noStrike" baseline="0" dirty="0" smtClean="0">
                <a:latin typeface="Arial" pitchFamily="34" charset="0"/>
                <a:cs typeface="Arial" pitchFamily="34" charset="0"/>
              </a:rPr>
            </a:br>
            <a:r>
              <a:rPr lang="en-US" b="0" i="0" u="none" strike="noStrike" baseline="0" dirty="0" smtClean="0">
                <a:latin typeface="Arial" pitchFamily="34" charset="0"/>
                <a:cs typeface="Arial" pitchFamily="34" charset="0"/>
              </a:rPr>
              <a:t>Tank Systems - Class C Operators</a:t>
            </a:r>
            <a:endParaRPr lang="en-US" dirty="0">
              <a:latin typeface="Arial" pitchFamily="34" charset="0"/>
              <a:cs typeface="Arial" pitchFamily="34" charset="0"/>
            </a:endParaRPr>
          </a:p>
        </p:txBody>
      </p:sp>
      <p:sp>
        <p:nvSpPr>
          <p:cNvPr id="3" name="Subtitle 2"/>
          <p:cNvSpPr>
            <a:spLocks noGrp="1"/>
          </p:cNvSpPr>
          <p:nvPr>
            <p:ph type="subTitle" idx="1"/>
          </p:nvPr>
        </p:nvSpPr>
        <p:spPr>
          <a:xfrm>
            <a:off x="609600" y="4114800"/>
            <a:ext cx="7848600" cy="1752600"/>
          </a:xfrm>
        </p:spPr>
        <p:txBody>
          <a:bodyPr/>
          <a:lstStyle/>
          <a:p>
            <a:r>
              <a:rPr lang="en-US" sz="2800" dirty="0" smtClean="0"/>
              <a:t>Educational Resource for Class A  &amp; B Operators at USG Institutions &amp; </a:t>
            </a:r>
            <a:r>
              <a:rPr lang="en-US" sz="2800" dirty="0" err="1" smtClean="0"/>
              <a:t>Skidaway</a:t>
            </a:r>
            <a:endParaRPr lang="en-US" sz="2800" dirty="0" smtClean="0"/>
          </a:p>
        </p:txBody>
      </p:sp>
    </p:spTree>
    <p:extLst>
      <p:ext uri="{BB962C8B-B14F-4D97-AF65-F5344CB8AC3E}">
        <p14:creationId xmlns:p14="http://schemas.microsoft.com/office/powerpoint/2010/main" val="2165545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What should be posted at the site?</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A sign denoting the emergency stop button</a:t>
            </a:r>
          </a:p>
          <a:p>
            <a:r>
              <a:rPr lang="en-US" dirty="0" smtClean="0">
                <a:latin typeface="Arial" pitchFamily="34" charset="0"/>
                <a:cs typeface="Arial" pitchFamily="34" charset="0"/>
              </a:rPr>
              <a:t>Emergency &amp; Notification Procedures</a:t>
            </a:r>
          </a:p>
          <a:p>
            <a:pPr lvl="1"/>
            <a:r>
              <a:rPr lang="en-US" dirty="0" smtClean="0">
                <a:latin typeface="Arial" pitchFamily="34" charset="0"/>
                <a:cs typeface="Arial" pitchFamily="34" charset="0"/>
              </a:rPr>
              <a:t>This is generally located near the control panel and UST records</a:t>
            </a:r>
          </a:p>
          <a:p>
            <a:r>
              <a:rPr lang="en-US" dirty="0" smtClean="0">
                <a:latin typeface="Arial" pitchFamily="34" charset="0"/>
                <a:cs typeface="Arial" pitchFamily="34" charset="0"/>
              </a:rPr>
              <a:t>A list of trained operators (included UST records)</a:t>
            </a:r>
          </a:p>
          <a:p>
            <a:endParaRPr lang="en-US" dirty="0" smtClean="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68382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Spills &amp; Cleanup Materials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400" b="0" i="0" u="none" strike="noStrike" baseline="0" dirty="0" smtClean="0">
                <a:latin typeface="Arial"/>
              </a:rPr>
              <a:t>A Class C Operator should </a:t>
            </a:r>
            <a:r>
              <a:rPr lang="en-US" sz="2400" dirty="0" smtClean="0">
                <a:latin typeface="Arial"/>
              </a:rPr>
              <a:t>know:</a:t>
            </a:r>
          </a:p>
          <a:p>
            <a:pPr lvl="1"/>
            <a:r>
              <a:rPr lang="en-US" sz="2000" dirty="0" smtClean="0">
                <a:latin typeface="Arial"/>
              </a:rPr>
              <a:t>Location of any </a:t>
            </a:r>
            <a:r>
              <a:rPr lang="en-US" sz="2000" dirty="0">
                <a:latin typeface="Arial"/>
              </a:rPr>
              <a:t>emergency </a:t>
            </a:r>
            <a:r>
              <a:rPr lang="en-US" sz="2000" dirty="0" smtClean="0">
                <a:latin typeface="Arial"/>
              </a:rPr>
              <a:t>materials, </a:t>
            </a:r>
            <a:r>
              <a:rPr lang="en-US" sz="2000" dirty="0">
                <a:latin typeface="Arial"/>
              </a:rPr>
              <a:t>such as absorbent booms and pads, sandbags, and spill </a:t>
            </a:r>
            <a:r>
              <a:rPr lang="en-US" sz="2000" dirty="0" smtClean="0">
                <a:latin typeface="Arial"/>
              </a:rPr>
              <a:t>kits;</a:t>
            </a:r>
          </a:p>
          <a:p>
            <a:pPr lvl="1"/>
            <a:r>
              <a:rPr lang="en-US" sz="2000" b="0" i="0" u="none" strike="noStrike" baseline="0" dirty="0" smtClean="0">
                <a:latin typeface="Arial"/>
              </a:rPr>
              <a:t>How to recognize a spill; and</a:t>
            </a:r>
          </a:p>
          <a:p>
            <a:pPr lvl="1"/>
            <a:r>
              <a:rPr lang="en-US" sz="2000" dirty="0" smtClean="0">
                <a:latin typeface="Arial"/>
              </a:rPr>
              <a:t>Know </a:t>
            </a:r>
            <a:r>
              <a:rPr lang="en-US" sz="2000" b="0" i="0" u="none" strike="noStrike" baseline="0" dirty="0" smtClean="0">
                <a:latin typeface="Arial"/>
              </a:rPr>
              <a:t>basic response </a:t>
            </a:r>
          </a:p>
          <a:p>
            <a:pPr lvl="1"/>
            <a:endParaRPr lang="en-US" sz="2000" dirty="0">
              <a:solidFill>
                <a:srgbClr val="FF0000"/>
              </a:solidFill>
              <a:latin typeface="Arial"/>
            </a:endParaRPr>
          </a:p>
          <a:p>
            <a:pPr lvl="1"/>
            <a:r>
              <a:rPr lang="en-US" sz="2000" b="1" dirty="0" smtClean="0">
                <a:solidFill>
                  <a:srgbClr val="FF0000"/>
                </a:solidFill>
                <a:latin typeface="Arial"/>
              </a:rPr>
              <a:t>INSERT SITE SPECIFIC INFO &amp; PHOTO</a:t>
            </a:r>
            <a:endParaRPr lang="en-US" sz="2000" b="1" i="0" u="none" strike="noStrike" baseline="0" dirty="0" smtClean="0">
              <a:solidFill>
                <a:srgbClr val="FF0000"/>
              </a:solidFill>
              <a:latin typeface="Arial"/>
            </a:endParaRPr>
          </a:p>
          <a:p>
            <a:pPr marL="0" indent="0">
              <a:buNone/>
            </a:pPr>
            <a:endParaRPr lang="en-US" dirty="0"/>
          </a:p>
        </p:txBody>
      </p:sp>
    </p:spTree>
    <p:extLst>
      <p:ext uri="{BB962C8B-B14F-4D97-AF65-F5344CB8AC3E}">
        <p14:creationId xmlns:p14="http://schemas.microsoft.com/office/powerpoint/2010/main" val="291533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i="0" u="none" strike="noStrike" baseline="0" dirty="0" smtClean="0">
                <a:latin typeface="Arial"/>
              </a:rPr>
              <a:t>Basic First Aid Procedures</a:t>
            </a:r>
            <a:endParaRPr lang="en-US" dirty="0"/>
          </a:p>
        </p:txBody>
      </p:sp>
      <p:sp>
        <p:nvSpPr>
          <p:cNvPr id="3" name="Content Placeholder 2"/>
          <p:cNvSpPr>
            <a:spLocks noGrp="1"/>
          </p:cNvSpPr>
          <p:nvPr>
            <p:ph idx="1"/>
          </p:nvPr>
        </p:nvSpPr>
        <p:spPr/>
        <p:txBody>
          <a:bodyPr>
            <a:normAutofit fontScale="92500"/>
          </a:bodyPr>
          <a:lstStyle/>
          <a:p>
            <a:r>
              <a:rPr lang="en-US" sz="3000" b="0" i="0" u="none" strike="noStrike" baseline="0" dirty="0" smtClean="0">
                <a:latin typeface="Arial" pitchFamily="34" charset="0"/>
                <a:cs typeface="Arial" pitchFamily="34" charset="0"/>
              </a:rPr>
              <a:t>If you come into contact with gasoline or diesel fuel, it is</a:t>
            </a:r>
            <a:r>
              <a:rPr lang="en-US" sz="3000" b="0" i="0" u="none" strike="noStrike" dirty="0" smtClean="0">
                <a:latin typeface="Arial" pitchFamily="34" charset="0"/>
                <a:cs typeface="Arial" pitchFamily="34" charset="0"/>
              </a:rPr>
              <a:t> </a:t>
            </a:r>
            <a:r>
              <a:rPr lang="en-US" sz="3000" b="0" i="0" u="none" strike="noStrike" baseline="0" dirty="0" smtClean="0">
                <a:latin typeface="Arial" pitchFamily="34" charset="0"/>
                <a:cs typeface="Arial" pitchFamily="34" charset="0"/>
              </a:rPr>
              <a:t>important that you follow these procedures:</a:t>
            </a:r>
          </a:p>
          <a:p>
            <a:pPr lvl="1"/>
            <a:r>
              <a:rPr lang="en-US" sz="2400" b="0" i="1" u="sng" strike="noStrike" baseline="0" dirty="0" smtClean="0">
                <a:effectLst>
                  <a:outerShdw blurRad="38100" dist="38100" dir="2700000" algn="tl">
                    <a:srgbClr val="000000">
                      <a:alpha val="43137"/>
                    </a:srgbClr>
                  </a:outerShdw>
                </a:effectLst>
                <a:latin typeface="Arial"/>
              </a:rPr>
              <a:t>EYES</a:t>
            </a:r>
            <a:r>
              <a:rPr lang="en-US" sz="2400" b="0" i="0" u="none" strike="noStrike" baseline="0" dirty="0" smtClean="0">
                <a:latin typeface="Arial"/>
              </a:rPr>
              <a:t>:</a:t>
            </a:r>
            <a:r>
              <a:rPr lang="en-US" sz="2400" b="0" i="0" u="none" strike="noStrike" dirty="0" smtClean="0">
                <a:latin typeface="Arial"/>
              </a:rPr>
              <a:t> Fl</a:t>
            </a:r>
            <a:r>
              <a:rPr lang="en-US" sz="2400" b="0" i="0" u="none" strike="noStrike" baseline="0" dirty="0" smtClean="0">
                <a:latin typeface="Arial"/>
              </a:rPr>
              <a:t>ush with water for 15 minutes.</a:t>
            </a:r>
          </a:p>
          <a:p>
            <a:pPr lvl="1"/>
            <a:r>
              <a:rPr lang="en-US" sz="2400" b="0" i="1" u="sng" strike="noStrike" baseline="0" dirty="0" smtClean="0">
                <a:effectLst>
                  <a:outerShdw blurRad="38100" dist="38100" dir="2700000" algn="tl">
                    <a:srgbClr val="000000">
                      <a:alpha val="43137"/>
                    </a:srgbClr>
                  </a:outerShdw>
                </a:effectLst>
                <a:latin typeface="Arial"/>
              </a:rPr>
              <a:t>SKIN</a:t>
            </a:r>
            <a:r>
              <a:rPr lang="en-US" sz="2400" b="0" i="0" u="none" strike="noStrike" baseline="0" dirty="0" smtClean="0">
                <a:latin typeface="Arial"/>
              </a:rPr>
              <a:t>: Remove any gasoline soaked clothing and wash</a:t>
            </a:r>
            <a:r>
              <a:rPr lang="en-US" sz="2400" b="0" i="0" u="none" strike="noStrike" dirty="0" smtClean="0">
                <a:latin typeface="Arial"/>
              </a:rPr>
              <a:t> </a:t>
            </a:r>
            <a:r>
              <a:rPr lang="en-US" sz="2400" b="0" i="0" u="none" strike="noStrike" baseline="0" dirty="0" smtClean="0">
                <a:latin typeface="Arial"/>
              </a:rPr>
              <a:t>exposed areas with soap and water.</a:t>
            </a:r>
          </a:p>
          <a:p>
            <a:pPr lvl="1"/>
            <a:r>
              <a:rPr lang="en-US" sz="2400" b="0" i="1" u="sng" strike="noStrike" baseline="0" dirty="0" smtClean="0">
                <a:effectLst>
                  <a:outerShdw blurRad="38100" dist="38100" dir="2700000" algn="tl">
                    <a:srgbClr val="000000">
                      <a:alpha val="43137"/>
                    </a:srgbClr>
                  </a:outerShdw>
                </a:effectLst>
                <a:latin typeface="Arial"/>
              </a:rPr>
              <a:t>INGESTION</a:t>
            </a:r>
            <a:r>
              <a:rPr lang="en-US" sz="2400" b="0" i="0" u="none" strike="noStrike" baseline="0" dirty="0" smtClean="0">
                <a:latin typeface="Arial"/>
              </a:rPr>
              <a:t>: Call physician. </a:t>
            </a:r>
            <a:r>
              <a:rPr lang="en-US" sz="2400" b="0" i="0" u="sng" strike="noStrike" baseline="0" dirty="0" smtClean="0">
                <a:latin typeface="Arial"/>
              </a:rPr>
              <a:t>DO NOT</a:t>
            </a:r>
            <a:r>
              <a:rPr lang="en-US" sz="2400" b="0" i="0" u="none" strike="noStrike" baseline="0" dirty="0" smtClean="0">
                <a:latin typeface="Arial"/>
              </a:rPr>
              <a:t> induce</a:t>
            </a:r>
            <a:r>
              <a:rPr lang="en-US" sz="2400" b="0" i="0" u="none" strike="noStrike" dirty="0" smtClean="0">
                <a:latin typeface="Arial"/>
              </a:rPr>
              <a:t> </a:t>
            </a:r>
            <a:r>
              <a:rPr lang="en-US" sz="2400" b="0" i="0" u="none" strike="noStrike" baseline="0" dirty="0" smtClean="0">
                <a:latin typeface="Arial"/>
              </a:rPr>
              <a:t>vomiting.</a:t>
            </a:r>
          </a:p>
          <a:p>
            <a:pPr lvl="1"/>
            <a:r>
              <a:rPr lang="en-US" sz="2400" i="1" u="sng" dirty="0" smtClean="0">
                <a:effectLst>
                  <a:outerShdw blurRad="38100" dist="38100" dir="2700000" algn="tl">
                    <a:srgbClr val="000000">
                      <a:alpha val="43137"/>
                    </a:srgbClr>
                  </a:outerShdw>
                </a:effectLst>
                <a:latin typeface="Arial"/>
              </a:rPr>
              <a:t>INHALATION</a:t>
            </a:r>
            <a:r>
              <a:rPr lang="en-US" sz="2400" dirty="0" smtClean="0">
                <a:latin typeface="Arial"/>
              </a:rPr>
              <a:t>: Remove to fresh air upon being over come and/or experiencing an unusual symptom (i.e.</a:t>
            </a:r>
            <a:r>
              <a:rPr lang="en-US" b="0" i="0" u="none" strike="noStrike" baseline="0" dirty="0" smtClean="0">
                <a:solidFill>
                  <a:srgbClr val="FF0000"/>
                </a:solidFill>
                <a:latin typeface="Arial"/>
              </a:rPr>
              <a:t> </a:t>
            </a:r>
            <a:r>
              <a:rPr lang="en-US" sz="2400" b="0" i="0" u="none" strike="noStrike" baseline="0" dirty="0" smtClean="0">
                <a:latin typeface="Arial"/>
              </a:rPr>
              <a:t>Dizziness, irritation of eyes, nose and throat, vomiting, headaches, drowsiness,</a:t>
            </a:r>
            <a:r>
              <a:rPr lang="en-US" sz="2400" b="0" i="0" u="none" strike="noStrike" dirty="0" smtClean="0">
                <a:latin typeface="Arial"/>
              </a:rPr>
              <a:t> </a:t>
            </a:r>
            <a:r>
              <a:rPr lang="en-US" sz="2400" b="0" i="0" u="none" strike="noStrike" baseline="0" dirty="0" smtClean="0">
                <a:latin typeface="Arial"/>
              </a:rPr>
              <a:t>and other central nervous system)</a:t>
            </a:r>
            <a:endParaRPr lang="en-US" sz="2400" dirty="0"/>
          </a:p>
        </p:txBody>
      </p:sp>
    </p:spTree>
    <p:extLst>
      <p:ext uri="{BB962C8B-B14F-4D97-AF65-F5344CB8AC3E}">
        <p14:creationId xmlns:p14="http://schemas.microsoft.com/office/powerpoint/2010/main" val="2636873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Other Site Specific Emergency/Notification Procedures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b="1" u="sng" dirty="0" smtClean="0">
                <a:solidFill>
                  <a:srgbClr val="FF0000"/>
                </a:solidFill>
                <a:latin typeface="Arial" pitchFamily="34" charset="0"/>
                <a:cs typeface="Arial" pitchFamily="34" charset="0"/>
              </a:rPr>
              <a:t>INSERT Site specific information (if not covered in previous slide)</a:t>
            </a:r>
          </a:p>
          <a:p>
            <a:pPr marL="0" indent="0">
              <a:buNone/>
            </a:pPr>
            <a:endParaRPr lang="en-US" dirty="0" smtClean="0"/>
          </a:p>
          <a:p>
            <a:endParaRPr lang="en-US" dirty="0"/>
          </a:p>
        </p:txBody>
      </p:sp>
    </p:spTree>
    <p:extLst>
      <p:ext uri="{BB962C8B-B14F-4D97-AF65-F5344CB8AC3E}">
        <p14:creationId xmlns:p14="http://schemas.microsoft.com/office/powerpoint/2010/main" val="3090269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Fire Extinguishers</a:t>
            </a:r>
            <a:endParaRPr lang="en-US" dirty="0"/>
          </a:p>
        </p:txBody>
      </p:sp>
      <p:sp>
        <p:nvSpPr>
          <p:cNvPr id="5" name="Content Placeholder 4"/>
          <p:cNvSpPr>
            <a:spLocks noGrp="1"/>
          </p:cNvSpPr>
          <p:nvPr>
            <p:ph idx="1"/>
          </p:nvPr>
        </p:nvSpPr>
        <p:spPr>
          <a:xfrm>
            <a:off x="228600" y="1600200"/>
            <a:ext cx="5257800" cy="4525963"/>
          </a:xfrm>
        </p:spPr>
        <p:txBody>
          <a:bodyPr>
            <a:normAutofit/>
          </a:bodyPr>
          <a:lstStyle/>
          <a:p>
            <a:pPr>
              <a:spcBef>
                <a:spcPts val="0"/>
              </a:spcBef>
              <a:spcAft>
                <a:spcPts val="1800"/>
              </a:spcAft>
            </a:pPr>
            <a:r>
              <a:rPr lang="en-US" sz="2400" dirty="0" smtClean="0">
                <a:latin typeface="Arial" pitchFamily="34" charset="0"/>
                <a:cs typeface="Arial" pitchFamily="34" charset="0"/>
              </a:rPr>
              <a:t>Generally, fire extinguishers can be used by trained employees for flames not exceeding the size of a small trash pale.  Use the P.A.S.S. (pull, aim, squeeze, &amp; sweep) method when using a portable fire extinguisher.</a:t>
            </a:r>
          </a:p>
          <a:p>
            <a:r>
              <a:rPr lang="en-US" sz="2400" dirty="0" smtClean="0">
                <a:latin typeface="Arial" pitchFamily="34" charset="0"/>
                <a:cs typeface="Arial" pitchFamily="34" charset="0"/>
              </a:rPr>
              <a:t>Otherwise, retreat to a safe distance and follow the site specific emergency procedures.  </a:t>
            </a:r>
            <a:endParaRPr lang="en-US" sz="2400" dirty="0">
              <a:latin typeface="Arial" pitchFamily="34" charset="0"/>
              <a:cs typeface="Arial" pitchFamily="34" charset="0"/>
            </a:endParaRPr>
          </a:p>
        </p:txBody>
      </p:sp>
      <p:pic>
        <p:nvPicPr>
          <p:cNvPr id="6" name="Picture 10"/>
          <p:cNvPicPr>
            <a:picLocks noChangeAspect="1" noChangeArrowheads="1"/>
          </p:cNvPicPr>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p:blipFill>
        <p:spPr bwMode="auto">
          <a:xfrm>
            <a:off x="5337048" y="1792824"/>
            <a:ext cx="3677157" cy="3693575"/>
          </a:xfrm>
          <a:prstGeom prst="rect">
            <a:avLst/>
          </a:prstGeom>
          <a:noFill/>
          <a:ln>
            <a:noFill/>
          </a:ln>
          <a:effectLst>
            <a:outerShdw dist="35921" dir="2700000" algn="ctr" rotWithShape="0">
              <a:schemeClr val="bg2"/>
            </a:outerShdw>
            <a:reflection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Basic Class C Operator Requirements</a:t>
            </a:r>
            <a:endParaRPr lang="en-US" dirty="0"/>
          </a:p>
        </p:txBody>
      </p:sp>
      <p:sp>
        <p:nvSpPr>
          <p:cNvPr id="3" name="Content Placeholder 2"/>
          <p:cNvSpPr>
            <a:spLocks noGrp="1"/>
          </p:cNvSpPr>
          <p:nvPr>
            <p:ph idx="1"/>
          </p:nvPr>
        </p:nvSpPr>
        <p:spPr/>
        <p:txBody>
          <a:bodyPr/>
          <a:lstStyle/>
          <a:p>
            <a:r>
              <a:rPr lang="en-US" dirty="0" smtClean="0"/>
              <a:t>Are </a:t>
            </a:r>
            <a:r>
              <a:rPr lang="en-US" dirty="0"/>
              <a:t>you aware of where the emergency numbers are located at the </a:t>
            </a:r>
            <a:r>
              <a:rPr lang="en-US" dirty="0" smtClean="0"/>
              <a:t>facility?</a:t>
            </a:r>
          </a:p>
          <a:p>
            <a:r>
              <a:rPr lang="en-US" dirty="0" smtClean="0"/>
              <a:t>Have </a:t>
            </a:r>
            <a:r>
              <a:rPr lang="en-US" dirty="0"/>
              <a:t>you been instructed on emergency procedures for the </a:t>
            </a:r>
            <a:r>
              <a:rPr lang="en-US" dirty="0" smtClean="0"/>
              <a:t>facility?</a:t>
            </a:r>
          </a:p>
          <a:p>
            <a:r>
              <a:rPr lang="en-US" dirty="0" smtClean="0"/>
              <a:t>Should </a:t>
            </a:r>
            <a:r>
              <a:rPr lang="en-US" dirty="0"/>
              <a:t>you ignore alarms or evidence of a </a:t>
            </a:r>
            <a:r>
              <a:rPr lang="en-US" dirty="0" smtClean="0"/>
              <a:t>release?</a:t>
            </a:r>
          </a:p>
          <a:p>
            <a:r>
              <a:rPr lang="en-US" dirty="0" smtClean="0"/>
              <a:t>Do </a:t>
            </a:r>
            <a:r>
              <a:rPr lang="en-US" dirty="0"/>
              <a:t>you know how to shut down the pumps at the facility, in case of an emergency?</a:t>
            </a:r>
          </a:p>
        </p:txBody>
      </p:sp>
    </p:spTree>
    <p:extLst>
      <p:ext uri="{BB962C8B-B14F-4D97-AF65-F5344CB8AC3E}">
        <p14:creationId xmlns:p14="http://schemas.microsoft.com/office/powerpoint/2010/main" val="346044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 C Operator Training Acknowledgement &amp; Checklist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0932" y="1600200"/>
            <a:ext cx="3806068" cy="4925500"/>
          </a:xfrm>
        </p:spPr>
      </p:pic>
    </p:spTree>
    <p:extLst>
      <p:ext uri="{BB962C8B-B14F-4D97-AF65-F5344CB8AC3E}">
        <p14:creationId xmlns:p14="http://schemas.microsoft.com/office/powerpoint/2010/main" val="330894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Acknowledgements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Bill Greer (G-TEC)</a:t>
            </a:r>
          </a:p>
          <a:p>
            <a:r>
              <a:rPr lang="en-US" sz="2400" dirty="0" smtClean="0">
                <a:latin typeface="Arial" pitchFamily="34" charset="0"/>
                <a:cs typeface="Arial" pitchFamily="34" charset="0"/>
              </a:rPr>
              <a:t>American Petroleum Institute</a:t>
            </a:r>
          </a:p>
          <a:p>
            <a:r>
              <a:rPr lang="en-US" sz="2400" dirty="0" smtClean="0">
                <a:latin typeface="Arial" pitchFamily="34" charset="0"/>
                <a:cs typeface="Arial" pitchFamily="34" charset="0"/>
              </a:rPr>
              <a:t>Purdue University</a:t>
            </a:r>
          </a:p>
          <a:p>
            <a:r>
              <a:rPr lang="en-US" sz="2400" dirty="0" smtClean="0">
                <a:latin typeface="Arial" pitchFamily="34" charset="0"/>
                <a:cs typeface="Arial" pitchFamily="34" charset="0"/>
              </a:rPr>
              <a:t>Georgia Environmental Finance Authority</a:t>
            </a:r>
          </a:p>
          <a:p>
            <a:r>
              <a:rPr lang="en-US" sz="2400" dirty="0" smtClean="0">
                <a:latin typeface="Arial" pitchFamily="34" charset="0"/>
                <a:cs typeface="Arial" pitchFamily="34" charset="0"/>
              </a:rPr>
              <a:t>Office of Facilities, Board of Regents of the University System of Georgia (Graphics Library)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607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Class C Operators learn?</a:t>
            </a:r>
            <a:endParaRPr lang="en-US" dirty="0"/>
          </a:p>
        </p:txBody>
      </p:sp>
      <p:sp>
        <p:nvSpPr>
          <p:cNvPr id="3" name="Content Placeholder 2"/>
          <p:cNvSpPr>
            <a:spLocks noGrp="1"/>
          </p:cNvSpPr>
          <p:nvPr>
            <p:ph idx="1"/>
          </p:nvPr>
        </p:nvSpPr>
        <p:spPr/>
        <p:txBody>
          <a:bodyPr>
            <a:normAutofit/>
          </a:bodyPr>
          <a:lstStyle/>
          <a:p>
            <a:pPr>
              <a:spcAft>
                <a:spcPts val="1800"/>
              </a:spcAft>
            </a:pPr>
            <a:r>
              <a:rPr lang="en-US" sz="2800" dirty="0" smtClean="0">
                <a:latin typeface="Arial" pitchFamily="34" charset="0"/>
                <a:cs typeface="Arial" pitchFamily="34" charset="0"/>
              </a:rPr>
              <a:t>Review of Basic and Site Specific Information </a:t>
            </a:r>
            <a:r>
              <a:rPr lang="en-US" dirty="0" smtClean="0"/>
              <a:t>                </a:t>
            </a:r>
            <a:r>
              <a:rPr lang="en-US" sz="2100" dirty="0" smtClean="0">
                <a:latin typeface="Arial" pitchFamily="34" charset="0"/>
                <a:cs typeface="Arial" pitchFamily="34" charset="0"/>
              </a:rPr>
              <a:t>(including, but not limited to)</a:t>
            </a:r>
            <a:r>
              <a:rPr lang="en-US" dirty="0" smtClean="0">
                <a:latin typeface="Arial" pitchFamily="34" charset="0"/>
                <a:cs typeface="Arial" pitchFamily="34" charset="0"/>
              </a:rPr>
              <a:t>:</a:t>
            </a:r>
          </a:p>
          <a:p>
            <a:pPr lvl="1">
              <a:spcBef>
                <a:spcPts val="0"/>
              </a:spcBef>
              <a:spcAft>
                <a:spcPts val="1200"/>
              </a:spcAft>
            </a:pPr>
            <a:r>
              <a:rPr lang="en-US" sz="2400" dirty="0" smtClean="0">
                <a:latin typeface="Arial" pitchFamily="34" charset="0"/>
                <a:cs typeface="Arial" pitchFamily="34" charset="0"/>
              </a:rPr>
              <a:t>Definitions</a:t>
            </a:r>
          </a:p>
          <a:p>
            <a:pPr lvl="1">
              <a:spcBef>
                <a:spcPts val="0"/>
              </a:spcBef>
              <a:spcAft>
                <a:spcPts val="1200"/>
              </a:spcAft>
            </a:pPr>
            <a:r>
              <a:rPr lang="en-US" sz="2400" dirty="0" smtClean="0">
                <a:latin typeface="Arial" pitchFamily="34" charset="0"/>
                <a:cs typeface="Arial" pitchFamily="34" charset="0"/>
              </a:rPr>
              <a:t>Emergency Procedures (alarms, spills, releases, fire extinguishers, first aid, notification, etc.);</a:t>
            </a:r>
          </a:p>
          <a:p>
            <a:pPr lvl="1">
              <a:spcBef>
                <a:spcPts val="0"/>
              </a:spcBef>
              <a:spcAft>
                <a:spcPts val="1200"/>
              </a:spcAft>
            </a:pPr>
            <a:r>
              <a:rPr lang="en-US" sz="2400" dirty="0" smtClean="0">
                <a:latin typeface="Arial" pitchFamily="34" charset="0"/>
                <a:cs typeface="Arial" pitchFamily="34" charset="0"/>
              </a:rPr>
              <a:t>Familiarity with equipment function; </a:t>
            </a:r>
          </a:p>
          <a:p>
            <a:pPr lvl="1">
              <a:spcBef>
                <a:spcPts val="0"/>
              </a:spcBef>
              <a:spcAft>
                <a:spcPts val="1200"/>
              </a:spcAft>
            </a:pPr>
            <a:r>
              <a:rPr lang="en-US" sz="2400" dirty="0" smtClean="0">
                <a:latin typeface="Arial" pitchFamily="34" charset="0"/>
                <a:cs typeface="Arial" pitchFamily="34" charset="0"/>
              </a:rPr>
              <a:t>Safety hazards of gasoline &amp; related products;</a:t>
            </a:r>
          </a:p>
          <a:p>
            <a:pPr lvl="1">
              <a:spcBef>
                <a:spcPts val="0"/>
              </a:spcBef>
              <a:spcAft>
                <a:spcPts val="1200"/>
              </a:spcAft>
            </a:pPr>
            <a:r>
              <a:rPr lang="en-US" sz="2400" dirty="0" smtClean="0">
                <a:latin typeface="Arial" pitchFamily="34" charset="0"/>
                <a:cs typeface="Arial" pitchFamily="34" charset="0"/>
              </a:rPr>
              <a:t>Fuel handling  &amp; dispensing;</a:t>
            </a:r>
          </a:p>
        </p:txBody>
      </p:sp>
    </p:spTree>
    <p:extLst>
      <p:ext uri="{BB962C8B-B14F-4D97-AF65-F5344CB8AC3E}">
        <p14:creationId xmlns:p14="http://schemas.microsoft.com/office/powerpoint/2010/main" val="1109833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Legal Basis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effectLst/>
                <a:latin typeface="Arial" pitchFamily="34" charset="0"/>
                <a:cs typeface="Arial" pitchFamily="34" charset="0"/>
              </a:rPr>
              <a:t>Law</a:t>
            </a:r>
          </a:p>
          <a:p>
            <a:pPr lvl="1"/>
            <a:r>
              <a:rPr lang="en-US" sz="2400" dirty="0" smtClean="0">
                <a:latin typeface="Arial" pitchFamily="34" charset="0"/>
                <a:cs typeface="Arial" pitchFamily="34" charset="0"/>
              </a:rPr>
              <a:t>Official </a:t>
            </a:r>
            <a:r>
              <a:rPr lang="en-US" sz="2400" dirty="0">
                <a:latin typeface="Arial" pitchFamily="34" charset="0"/>
                <a:cs typeface="Arial" pitchFamily="34" charset="0"/>
              </a:rPr>
              <a:t>Code of Georgia Annotated </a:t>
            </a:r>
            <a:r>
              <a:rPr lang="en-US" sz="2400" dirty="0" smtClean="0">
                <a:latin typeface="Arial" pitchFamily="34" charset="0"/>
                <a:cs typeface="Arial" pitchFamily="34" charset="0"/>
              </a:rPr>
              <a:t>(</a:t>
            </a:r>
            <a:r>
              <a:rPr lang="en-US" sz="2400" dirty="0" smtClean="0">
                <a:effectLst/>
                <a:latin typeface="Arial" pitchFamily="34" charset="0"/>
                <a:cs typeface="Arial" pitchFamily="34" charset="0"/>
              </a:rPr>
              <a:t>O.C.G.A.) TITLE 12 Chapter 13 (Georgia Underground Storage Act)</a:t>
            </a:r>
          </a:p>
          <a:p>
            <a:pPr lvl="1"/>
            <a:r>
              <a:rPr lang="en-US" sz="2400" dirty="0" smtClean="0">
                <a:latin typeface="Arial" pitchFamily="34" charset="0"/>
                <a:cs typeface="Arial" pitchFamily="34" charset="0"/>
              </a:rPr>
              <a:t>Energy Policy Act of 2005 (Federal)</a:t>
            </a:r>
            <a:r>
              <a:rPr lang="en-US" sz="2400" dirty="0" smtClean="0">
                <a:effectLst/>
                <a:latin typeface="Arial" pitchFamily="34" charset="0"/>
                <a:cs typeface="Arial" pitchFamily="34" charset="0"/>
              </a:rPr>
              <a:t/>
            </a:r>
            <a:br>
              <a:rPr lang="en-US" sz="2400" dirty="0" smtClean="0">
                <a:effectLst/>
                <a:latin typeface="Arial" pitchFamily="34" charset="0"/>
                <a:cs typeface="Arial" pitchFamily="34" charset="0"/>
              </a:rPr>
            </a:br>
            <a:endParaRPr lang="en-US" sz="2400" dirty="0" smtClean="0">
              <a:effectLst/>
              <a:latin typeface="Arial" pitchFamily="34" charset="0"/>
              <a:cs typeface="Arial" pitchFamily="34" charset="0"/>
            </a:endParaRPr>
          </a:p>
          <a:p>
            <a:r>
              <a:rPr lang="en-US" sz="2800" dirty="0" smtClean="0">
                <a:latin typeface="Arial" pitchFamily="34" charset="0"/>
                <a:cs typeface="Arial" pitchFamily="34" charset="0"/>
              </a:rPr>
              <a:t>Rule</a:t>
            </a:r>
          </a:p>
          <a:p>
            <a:pPr lvl="1"/>
            <a:r>
              <a:rPr lang="en-US" sz="2400" dirty="0" smtClean="0">
                <a:latin typeface="Arial" pitchFamily="34" charset="0"/>
                <a:cs typeface="Arial" pitchFamily="34" charset="0"/>
              </a:rPr>
              <a:t>GA Chapter 391-3-15 (Underground Storage Tank Management)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69069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Definitions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819383"/>
            <a:ext cx="8382000" cy="4525963"/>
          </a:xfrm>
        </p:spPr>
        <p:txBody>
          <a:bodyPr>
            <a:normAutofit/>
          </a:bodyPr>
          <a:lstStyle/>
          <a:p>
            <a:pPr>
              <a:spcBef>
                <a:spcPts val="0"/>
              </a:spcBef>
              <a:spcAft>
                <a:spcPts val="2400"/>
              </a:spcAft>
            </a:pPr>
            <a:r>
              <a:rPr lang="en-US" sz="2400" dirty="0" smtClean="0">
                <a:latin typeface="Arial" pitchFamily="34" charset="0"/>
                <a:cs typeface="Arial" pitchFamily="34" charset="0"/>
              </a:rPr>
              <a:t>“Underground </a:t>
            </a:r>
            <a:r>
              <a:rPr lang="en-US" sz="2400" dirty="0">
                <a:latin typeface="Arial" pitchFamily="34" charset="0"/>
                <a:cs typeface="Arial" pitchFamily="34" charset="0"/>
              </a:rPr>
              <a:t>storage tank” or “UST” means any one or combination of </a:t>
            </a:r>
            <a:r>
              <a:rPr lang="en-US" sz="2400" dirty="0" smtClean="0">
                <a:latin typeface="Arial" pitchFamily="34" charset="0"/>
                <a:cs typeface="Arial" pitchFamily="34" charset="0"/>
              </a:rPr>
              <a:t>tanks, including </a:t>
            </a:r>
            <a:r>
              <a:rPr lang="en-US" sz="2400" dirty="0">
                <a:latin typeface="Arial" pitchFamily="34" charset="0"/>
                <a:cs typeface="Arial" pitchFamily="34" charset="0"/>
              </a:rPr>
              <a:t>underground pipes connected thereto, </a:t>
            </a:r>
            <a:r>
              <a:rPr lang="en-US" sz="2400" dirty="0" smtClean="0">
                <a:latin typeface="Arial" pitchFamily="34" charset="0"/>
                <a:cs typeface="Arial" pitchFamily="34" charset="0"/>
              </a:rPr>
              <a:t>which </a:t>
            </a:r>
            <a:r>
              <a:rPr lang="en-US" sz="2400" dirty="0">
                <a:latin typeface="Arial" pitchFamily="34" charset="0"/>
                <a:cs typeface="Arial" pitchFamily="34" charset="0"/>
              </a:rPr>
              <a:t>is used to contain an </a:t>
            </a:r>
            <a:r>
              <a:rPr lang="en-US" sz="2400" dirty="0" smtClean="0">
                <a:latin typeface="Arial" pitchFamily="34" charset="0"/>
                <a:cs typeface="Arial" pitchFamily="34" charset="0"/>
              </a:rPr>
              <a:t>accumulation of </a:t>
            </a:r>
            <a:r>
              <a:rPr lang="en-US" sz="2400" dirty="0">
                <a:latin typeface="Arial" pitchFamily="34" charset="0"/>
                <a:cs typeface="Arial" pitchFamily="34" charset="0"/>
              </a:rPr>
              <a:t>regulated substances and the volume of which, including the volume of </a:t>
            </a:r>
            <a:r>
              <a:rPr lang="en-US" sz="2400" dirty="0" smtClean="0">
                <a:latin typeface="Arial" pitchFamily="34" charset="0"/>
                <a:cs typeface="Arial" pitchFamily="34" charset="0"/>
              </a:rPr>
              <a:t>the underground </a:t>
            </a:r>
            <a:r>
              <a:rPr lang="en-US" sz="2400" dirty="0">
                <a:latin typeface="Arial" pitchFamily="34" charset="0"/>
                <a:cs typeface="Arial" pitchFamily="34" charset="0"/>
              </a:rPr>
              <a:t>pipes connected thereto, is 10 percent or more beneath the surface of </a:t>
            </a:r>
            <a:r>
              <a:rPr lang="en-US" sz="2400" dirty="0" smtClean="0">
                <a:latin typeface="Arial" pitchFamily="34" charset="0"/>
                <a:cs typeface="Arial" pitchFamily="34" charset="0"/>
              </a:rPr>
              <a:t>the ground</a:t>
            </a:r>
            <a:r>
              <a:rPr lang="en-US" sz="2400" dirty="0">
                <a:latin typeface="Arial" pitchFamily="34" charset="0"/>
                <a:cs typeface="Arial" pitchFamily="34" charset="0"/>
              </a:rPr>
              <a:t>.</a:t>
            </a:r>
          </a:p>
          <a:p>
            <a:r>
              <a:rPr lang="en-US" sz="2400" dirty="0" smtClean="0">
                <a:latin typeface="Arial" pitchFamily="34" charset="0"/>
                <a:cs typeface="Arial" pitchFamily="34" charset="0"/>
              </a:rPr>
              <a:t>“UST </a:t>
            </a:r>
            <a:r>
              <a:rPr lang="en-US" sz="2400" dirty="0">
                <a:latin typeface="Arial" pitchFamily="34" charset="0"/>
                <a:cs typeface="Arial" pitchFamily="34" charset="0"/>
              </a:rPr>
              <a:t>system” or “Tank System” means </a:t>
            </a:r>
            <a:r>
              <a:rPr lang="en-US" sz="2400" dirty="0" smtClean="0">
                <a:latin typeface="Arial" pitchFamily="34" charset="0"/>
                <a:cs typeface="Arial" pitchFamily="34" charset="0"/>
              </a:rPr>
              <a:t>an underground </a:t>
            </a:r>
            <a:r>
              <a:rPr lang="en-US" sz="2400" dirty="0">
                <a:latin typeface="Arial" pitchFamily="34" charset="0"/>
                <a:cs typeface="Arial" pitchFamily="34" charset="0"/>
              </a:rPr>
              <a:t>storage tank and </a:t>
            </a:r>
            <a:r>
              <a:rPr lang="en-US" sz="2400" dirty="0" smtClean="0">
                <a:latin typeface="Arial" pitchFamily="34" charset="0"/>
                <a:cs typeface="Arial" pitchFamily="34" charset="0"/>
              </a:rPr>
              <a:t>its associated </a:t>
            </a:r>
            <a:r>
              <a:rPr lang="en-US" sz="2400" dirty="0">
                <a:latin typeface="Arial" pitchFamily="34" charset="0"/>
                <a:cs typeface="Arial" pitchFamily="34" charset="0"/>
              </a:rPr>
              <a:t>ancillary equipment and containment system, if any.</a:t>
            </a:r>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4975" y="152400"/>
            <a:ext cx="2190750" cy="162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2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What is </a:t>
            </a:r>
            <a:r>
              <a:rPr lang="en-US" sz="4000" u="sng" dirty="0" smtClean="0">
                <a:latin typeface="Arial" pitchFamily="34" charset="0"/>
                <a:cs typeface="Arial" pitchFamily="34" charset="0"/>
              </a:rPr>
              <a:t>not</a:t>
            </a:r>
            <a:r>
              <a:rPr lang="en-US" sz="4000" dirty="0" smtClean="0">
                <a:latin typeface="Arial" pitchFamily="34" charset="0"/>
                <a:cs typeface="Arial" pitchFamily="34" charset="0"/>
              </a:rPr>
              <a:t> a UST?</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5029200"/>
          </a:xfrm>
        </p:spPr>
        <p:txBody>
          <a:bodyPr>
            <a:normAutofit fontScale="85000" lnSpcReduction="10000"/>
          </a:bodyPr>
          <a:lstStyle/>
          <a:p>
            <a:pPr marL="0" indent="0">
              <a:buNone/>
            </a:pPr>
            <a:r>
              <a:rPr lang="en-US" sz="3300" dirty="0" smtClean="0">
                <a:latin typeface="Arial" pitchFamily="34" charset="0"/>
                <a:cs typeface="Arial" pitchFamily="34" charset="0"/>
              </a:rPr>
              <a:t>Examples </a:t>
            </a:r>
            <a:r>
              <a:rPr lang="en-US" sz="2800" dirty="0" smtClean="0">
                <a:latin typeface="Arial" pitchFamily="34" charset="0"/>
                <a:cs typeface="Arial" pitchFamily="34" charset="0"/>
              </a:rPr>
              <a:t>(Check 391-3-15-.02 for specific exemptions)</a:t>
            </a:r>
          </a:p>
          <a:p>
            <a:pPr>
              <a:spcAft>
                <a:spcPts val="1200"/>
              </a:spcAft>
            </a:pPr>
            <a:r>
              <a:rPr lang="en-US" sz="2800" dirty="0" smtClean="0">
                <a:latin typeface="Arial" pitchFamily="34" charset="0"/>
                <a:cs typeface="Arial" pitchFamily="34" charset="0"/>
              </a:rPr>
              <a:t>Types of tanks not regulated as USTs:</a:t>
            </a:r>
          </a:p>
          <a:p>
            <a:pPr lvl="1">
              <a:spcAft>
                <a:spcPts val="1200"/>
              </a:spcAft>
            </a:pPr>
            <a:r>
              <a:rPr lang="en-US" dirty="0" smtClean="0">
                <a:latin typeface="Arial" pitchFamily="34" charset="0"/>
                <a:cs typeface="Arial" pitchFamily="34" charset="0"/>
              </a:rPr>
              <a:t>Farm, residential, heating oil, septic, Flow-through process, hazardous wastes, </a:t>
            </a:r>
            <a:r>
              <a:rPr lang="en-US" dirty="0" err="1" smtClean="0">
                <a:latin typeface="Arial" pitchFamily="34" charset="0"/>
                <a:cs typeface="Arial" pitchFamily="34" charset="0"/>
              </a:rPr>
              <a:t>stormwater</a:t>
            </a:r>
            <a:r>
              <a:rPr lang="en-US" dirty="0" smtClean="0">
                <a:latin typeface="Arial" pitchFamily="34" charset="0"/>
                <a:cs typeface="Arial" pitchFamily="34" charset="0"/>
              </a:rPr>
              <a:t>, wastewater, &amp; otherwise materials covered under other regulations;</a:t>
            </a:r>
          </a:p>
          <a:p>
            <a:pPr lvl="1">
              <a:spcAft>
                <a:spcPts val="1200"/>
              </a:spcAft>
            </a:pPr>
            <a:r>
              <a:rPr lang="en-US" dirty="0" smtClean="0">
                <a:latin typeface="Arial" pitchFamily="34" charset="0"/>
                <a:cs typeface="Arial" pitchFamily="34" charset="0"/>
              </a:rPr>
              <a:t>UST system whose capacity is 110 gallons or less;</a:t>
            </a:r>
          </a:p>
          <a:p>
            <a:pPr lvl="1">
              <a:spcAft>
                <a:spcPts val="1200"/>
              </a:spcAft>
            </a:pPr>
            <a:r>
              <a:rPr lang="en-US" dirty="0" smtClean="0">
                <a:latin typeface="Arial" pitchFamily="34" charset="0"/>
                <a:cs typeface="Arial" pitchFamily="34" charset="0"/>
              </a:rPr>
              <a:t>UST system that contains a “de </a:t>
            </a:r>
            <a:r>
              <a:rPr lang="en-US" dirty="0" err="1" smtClean="0">
                <a:latin typeface="Arial" pitchFamily="34" charset="0"/>
                <a:cs typeface="Arial" pitchFamily="34" charset="0"/>
              </a:rPr>
              <a:t>minimis</a:t>
            </a:r>
            <a:r>
              <a:rPr lang="en-US" dirty="0" smtClean="0">
                <a:latin typeface="Arial" pitchFamily="34" charset="0"/>
                <a:cs typeface="Arial" pitchFamily="34" charset="0"/>
              </a:rPr>
              <a:t>” concentration of regulated substances;</a:t>
            </a:r>
          </a:p>
          <a:p>
            <a:pPr lvl="1">
              <a:spcAft>
                <a:spcPts val="1200"/>
              </a:spcAft>
            </a:pPr>
            <a:r>
              <a:rPr lang="en-US" dirty="0" smtClean="0">
                <a:latin typeface="Arial" pitchFamily="34" charset="0"/>
                <a:cs typeface="Arial" pitchFamily="34" charset="0"/>
              </a:rPr>
              <a:t>Emergency spill or overflow containment UST system that is expeditiously emptied after use; and</a:t>
            </a:r>
          </a:p>
          <a:p>
            <a:pPr lvl="1"/>
            <a:r>
              <a:rPr lang="en-US" dirty="0" smtClean="0">
                <a:latin typeface="Arial" pitchFamily="34" charset="0"/>
                <a:cs typeface="Arial" pitchFamily="34" charset="0"/>
              </a:rPr>
              <a:t>Certain piping systems</a:t>
            </a:r>
          </a:p>
        </p:txBody>
      </p:sp>
    </p:spTree>
    <p:extLst>
      <p:ext uri="{BB962C8B-B14F-4D97-AF65-F5344CB8AC3E}">
        <p14:creationId xmlns:p14="http://schemas.microsoft.com/office/powerpoint/2010/main" val="295286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latin typeface="Arial" pitchFamily="34" charset="0"/>
                <a:cs typeface="Arial" pitchFamily="34" charset="0"/>
              </a:rPr>
              <a:t>What is a Class C Operator in Georgia:</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2800" dirty="0" smtClean="0">
                <a:latin typeface="Arial" pitchFamily="34" charset="0"/>
                <a:cs typeface="Arial" pitchFamily="34" charset="0"/>
              </a:rPr>
              <a:t>“An </a:t>
            </a:r>
            <a:r>
              <a:rPr lang="en-US" sz="2800" dirty="0">
                <a:latin typeface="Arial" pitchFamily="34" charset="0"/>
                <a:cs typeface="Arial" pitchFamily="34" charset="0"/>
              </a:rPr>
              <a:t>individual who is the first line of response to </a:t>
            </a:r>
            <a:r>
              <a:rPr lang="en-US" sz="2800" dirty="0" smtClean="0">
                <a:latin typeface="Arial" pitchFamily="34" charset="0"/>
                <a:cs typeface="Arial" pitchFamily="34" charset="0"/>
              </a:rPr>
              <a:t>events indicating UST </a:t>
            </a:r>
            <a:r>
              <a:rPr lang="en-US" sz="2800" dirty="0">
                <a:latin typeface="Arial" pitchFamily="34" charset="0"/>
                <a:cs typeface="Arial" pitchFamily="34" charset="0"/>
              </a:rPr>
              <a:t>emergency conditions, including but not limited to, taking appropriate action </a:t>
            </a:r>
            <a:r>
              <a:rPr lang="en-US" sz="2800" dirty="0" smtClean="0">
                <a:latin typeface="Arial" pitchFamily="34" charset="0"/>
                <a:cs typeface="Arial" pitchFamily="34" charset="0"/>
              </a:rPr>
              <a:t>in response </a:t>
            </a:r>
            <a:r>
              <a:rPr lang="en-US" sz="2800" dirty="0">
                <a:latin typeface="Arial" pitchFamily="34" charset="0"/>
                <a:cs typeface="Arial" pitchFamily="34" charset="0"/>
              </a:rPr>
              <a:t>to emergencies or alarms caused by spills or releases from an UST </a:t>
            </a:r>
            <a:r>
              <a:rPr lang="en-US" sz="2800" dirty="0" smtClean="0">
                <a:latin typeface="Arial" pitchFamily="34" charset="0"/>
                <a:cs typeface="Arial" pitchFamily="34" charset="0"/>
              </a:rPr>
              <a:t>system.” (391-3-15-.02)</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81701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dirty="0" smtClean="0">
                <a:latin typeface="Arial" pitchFamily="34" charset="0"/>
                <a:cs typeface="Arial" pitchFamily="34" charset="0"/>
              </a:rPr>
              <a:t>Who is responsible for providing training?</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The Class A/B Operator responsible for the UST site must provide the Class C Operator training;  </a:t>
            </a:r>
          </a:p>
        </p:txBody>
      </p:sp>
    </p:spTree>
    <p:extLst>
      <p:ext uri="{BB962C8B-B14F-4D97-AF65-F5344CB8AC3E}">
        <p14:creationId xmlns:p14="http://schemas.microsoft.com/office/powerpoint/2010/main" val="384718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When is Class C </a:t>
            </a:r>
            <a:r>
              <a:rPr lang="en-US" dirty="0">
                <a:latin typeface="Arial" pitchFamily="34" charset="0"/>
                <a:cs typeface="Arial" pitchFamily="34" charset="0"/>
              </a:rPr>
              <a:t>t</a:t>
            </a:r>
            <a:r>
              <a:rPr lang="en-US" dirty="0" smtClean="0">
                <a:latin typeface="Arial" pitchFamily="34" charset="0"/>
                <a:cs typeface="Arial" pitchFamily="34" charset="0"/>
              </a:rPr>
              <a:t>raining required?</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dirty="0" smtClean="0">
                <a:latin typeface="Arial" pitchFamily="34" charset="0"/>
                <a:cs typeface="Arial" pitchFamily="34" charset="0"/>
              </a:rPr>
              <a:t>Prior to assuming responsibility for responding to emergencies of a UST with regulated fuel;</a:t>
            </a:r>
          </a:p>
          <a:p>
            <a:r>
              <a:rPr lang="en-US" sz="2600" dirty="0" smtClean="0">
                <a:latin typeface="Arial" pitchFamily="34" charset="0"/>
                <a:cs typeface="Arial" pitchFamily="34" charset="0"/>
              </a:rPr>
              <a:t>Specific site training is required for each UST site; </a:t>
            </a:r>
          </a:p>
          <a:p>
            <a:pPr marL="0" indent="0">
              <a:buNone/>
            </a:pPr>
            <a:endParaRPr lang="en-US" sz="2600" dirty="0">
              <a:latin typeface="Arial" pitchFamily="34" charset="0"/>
              <a:cs typeface="Arial" pitchFamily="34" charset="0"/>
            </a:endParaRPr>
          </a:p>
          <a:p>
            <a:r>
              <a:rPr lang="en-US" sz="2600" dirty="0" smtClean="0">
                <a:latin typeface="Arial" pitchFamily="34" charset="0"/>
                <a:cs typeface="Arial" pitchFamily="34" charset="0"/>
              </a:rPr>
              <a:t>All regular USG employees (as designed by HR) with responsibility of dispensing fuel from a USG owned/operated underground storage tank must be trained to standards of the Class C </a:t>
            </a:r>
            <a:r>
              <a:rPr lang="en-US" dirty="0" smtClean="0"/>
              <a:t>requirements. </a:t>
            </a:r>
          </a:p>
          <a:p>
            <a:endParaRPr lang="en-US" dirty="0" smtClean="0"/>
          </a:p>
        </p:txBody>
      </p:sp>
    </p:spTree>
    <p:extLst>
      <p:ext uri="{BB962C8B-B14F-4D97-AF65-F5344CB8AC3E}">
        <p14:creationId xmlns:p14="http://schemas.microsoft.com/office/powerpoint/2010/main" val="24140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8824</TotalTime>
  <Words>2089</Words>
  <Application>Microsoft Office PowerPoint</Application>
  <PresentationFormat>On-screen Show (4:3)</PresentationFormat>
  <Paragraphs>186</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DISCLAIMER &amp; INSTRUCTIONS to  Class A/B Operators </vt:lpstr>
      <vt:lpstr>Operator Training Course Underground Petroleum Storage Tank Systems - Class C Operators</vt:lpstr>
      <vt:lpstr>What should Class C Operators learn?</vt:lpstr>
      <vt:lpstr>Legal Basis</vt:lpstr>
      <vt:lpstr>Definitions</vt:lpstr>
      <vt:lpstr>What is not a UST?</vt:lpstr>
      <vt:lpstr>What is a Class C Operator in Georgia:</vt:lpstr>
      <vt:lpstr>Who is responsible for providing training?</vt:lpstr>
      <vt:lpstr>When is Class C training required?</vt:lpstr>
      <vt:lpstr>Training Exceptions</vt:lpstr>
      <vt:lpstr>What are the UST components?   </vt:lpstr>
      <vt:lpstr>Example Layout</vt:lpstr>
      <vt:lpstr>Fuel Handling Safety Guidelines</vt:lpstr>
      <vt:lpstr>Fuel Handling Safety Guidelines (cont)</vt:lpstr>
      <vt:lpstr>Dispensing fuel into a container</vt:lpstr>
      <vt:lpstr>Dispensing gasoline to container (cont.)</vt:lpstr>
      <vt:lpstr>Dispensing gasoline to container (cont.)</vt:lpstr>
      <vt:lpstr>What are some examples of emergencies?</vt:lpstr>
      <vt:lpstr>Basic Emergency/Notification Procedures</vt:lpstr>
      <vt:lpstr>What should be posted at the site?</vt:lpstr>
      <vt:lpstr>Spills &amp; Cleanup Materials</vt:lpstr>
      <vt:lpstr>Basic First Aid Procedures</vt:lpstr>
      <vt:lpstr>Other Site Specific Emergency/Notification Procedures</vt:lpstr>
      <vt:lpstr>Use of Fire Extinguishers</vt:lpstr>
      <vt:lpstr>Review of Basic Class C Operator Requirements</vt:lpstr>
      <vt:lpstr>Class C Operator Training Acknowledgement &amp; Checklist</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Training Course Underground Petroleum Storage Tank Systems Class C Operators</dc:title>
  <dc:creator>borsots</dc:creator>
  <cp:lastModifiedBy>borsots</cp:lastModifiedBy>
  <cp:revision>82</cp:revision>
  <cp:lastPrinted>2012-06-26T21:02:32Z</cp:lastPrinted>
  <dcterms:created xsi:type="dcterms:W3CDTF">2012-06-08T14:15:06Z</dcterms:created>
  <dcterms:modified xsi:type="dcterms:W3CDTF">2012-06-26T23:42:36Z</dcterms:modified>
</cp:coreProperties>
</file>